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6" r:id="rId2"/>
    <p:sldId id="286" r:id="rId3"/>
    <p:sldId id="357" r:id="rId4"/>
    <p:sldId id="289" r:id="rId5"/>
    <p:sldId id="287" r:id="rId6"/>
    <p:sldId id="288" r:id="rId7"/>
    <p:sldId id="359" r:id="rId8"/>
    <p:sldId id="358" r:id="rId9"/>
    <p:sldId id="290" r:id="rId10"/>
    <p:sldId id="294" r:id="rId11"/>
    <p:sldId id="298" r:id="rId12"/>
    <p:sldId id="341" r:id="rId13"/>
    <p:sldId id="342" r:id="rId14"/>
    <p:sldId id="360" r:id="rId15"/>
    <p:sldId id="314" r:id="rId16"/>
    <p:sldId id="315" r:id="rId17"/>
    <p:sldId id="363" r:id="rId18"/>
    <p:sldId id="317" r:id="rId19"/>
    <p:sldId id="318" r:id="rId20"/>
    <p:sldId id="319" r:id="rId21"/>
    <p:sldId id="334" r:id="rId22"/>
    <p:sldId id="351" r:id="rId23"/>
    <p:sldId id="352" r:id="rId24"/>
    <p:sldId id="353" r:id="rId25"/>
    <p:sldId id="354" r:id="rId26"/>
    <p:sldId id="355" r:id="rId27"/>
    <p:sldId id="296" r:id="rId28"/>
    <p:sldId id="347" r:id="rId29"/>
    <p:sldId id="346" r:id="rId30"/>
    <p:sldId id="343" r:id="rId31"/>
    <p:sldId id="301" r:id="rId32"/>
    <p:sldId id="302" r:id="rId33"/>
    <p:sldId id="303" r:id="rId34"/>
    <p:sldId id="299" r:id="rId35"/>
    <p:sldId id="364" r:id="rId36"/>
    <p:sldId id="369" r:id="rId37"/>
    <p:sldId id="366" r:id="rId38"/>
    <p:sldId id="367" r:id="rId39"/>
    <p:sldId id="370" r:id="rId40"/>
    <p:sldId id="368" r:id="rId41"/>
    <p:sldId id="371" r:id="rId42"/>
    <p:sldId id="307" r:id="rId43"/>
    <p:sldId id="361" r:id="rId44"/>
    <p:sldId id="349" r:id="rId45"/>
    <p:sldId id="310" r:id="rId46"/>
    <p:sldId id="350" r:id="rId47"/>
    <p:sldId id="309" r:id="rId48"/>
    <p:sldId id="256" r:id="rId4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 June" initials="LJ" lastIdx="1" clrIdx="0">
    <p:extLst>
      <p:ext uri="{19B8F6BF-5375-455C-9EA6-DF929625EA0E}">
        <p15:presenceInfo xmlns:p15="http://schemas.microsoft.com/office/powerpoint/2012/main" userId="03a43ed7f8fa3e3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E0E4"/>
    <a:srgbClr val="ECA498"/>
    <a:srgbClr val="FCC964"/>
    <a:srgbClr val="BAC19F"/>
    <a:srgbClr val="9FBBC1"/>
    <a:srgbClr val="C771A0"/>
    <a:srgbClr val="F08EDD"/>
    <a:srgbClr val="96733A"/>
    <a:srgbClr val="F2EEF6"/>
    <a:srgbClr val="BCC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3724" autoAdjust="0"/>
  </p:normalViewPr>
  <p:slideViewPr>
    <p:cSldViewPr snapToGrid="0" showGuides="1">
      <p:cViewPr varScale="1">
        <p:scale>
          <a:sx n="62" d="100"/>
          <a:sy n="62" d="100"/>
        </p:scale>
        <p:origin x="828" y="48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36C64-B3CF-411C-AA3A-E8EFC46A4495}" type="datetimeFigureOut">
              <a:rPr kumimoji="1" lang="ja-JP" altLang="en-US" smtClean="0"/>
              <a:t>2020/1/10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11707-C467-4693-AC9E-9008ED7504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0166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2AFACF7-9DD6-4804-A0F3-D9018F005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36C64-B3CF-411C-AA3A-E8EFC46A4495}" type="datetimeFigureOut">
              <a:rPr kumimoji="1" lang="ja-JP" altLang="en-US" smtClean="0"/>
              <a:t>2020/1/10</a:t>
            </a:fld>
            <a:endParaRPr kumimoji="1" lang="ja-JP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8647F28-1D18-4708-B4C2-CEF9D66E0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CC5158-68B3-41E1-B700-DC6E63332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11707-C467-4693-AC9E-9008ED75046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7CAFA10-A93E-44DF-8984-8C29FACCB59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5115E31-8887-4281-BB2C-E7E6AF58958D}"/>
              </a:ext>
            </a:extLst>
          </p:cNvPr>
          <p:cNvSpPr/>
          <p:nvPr userDrawn="1"/>
        </p:nvSpPr>
        <p:spPr>
          <a:xfrm>
            <a:off x="152400" y="152400"/>
            <a:ext cx="11887200" cy="6569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99637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2AFACF7-9DD6-4804-A0F3-D9018F005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36C64-B3CF-411C-AA3A-E8EFC46A4495}" type="datetimeFigureOut">
              <a:rPr kumimoji="1" lang="ja-JP" altLang="en-US" smtClean="0"/>
              <a:t>2020/1/10</a:t>
            </a:fld>
            <a:endParaRPr kumimoji="1" lang="ja-JP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8647F28-1D18-4708-B4C2-CEF9D66E0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CC5158-68B3-41E1-B700-DC6E63332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11707-C467-4693-AC9E-9008ED75046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8" name="図 1">
            <a:extLst>
              <a:ext uri="{FF2B5EF4-FFF2-40B4-BE49-F238E27FC236}">
                <a16:creationId xmlns:a16="http://schemas.microsoft.com/office/drawing/2014/main" id="{D22AA052-93D2-4F4A-A982-3A96E25B32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65" b="9965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9" name="長方形 11">
            <a:extLst>
              <a:ext uri="{FF2B5EF4-FFF2-40B4-BE49-F238E27FC236}">
                <a16:creationId xmlns:a16="http://schemas.microsoft.com/office/drawing/2014/main" id="{E8CA10FA-9350-4780-9951-FCE6020052A7}"/>
              </a:ext>
            </a:extLst>
          </p:cNvPr>
          <p:cNvSpPr/>
          <p:nvPr userDrawn="1"/>
        </p:nvSpPr>
        <p:spPr>
          <a:xfrm>
            <a:off x="129540" y="100024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6000"/>
                </a:schemeClr>
              </a:gs>
              <a:gs pos="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ja-JP" altLang="ru-RU" noProof="0" dirty="0">
              <a:latin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3437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09AE37-FE06-4F11-A1D6-1682B8537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29E7674-708C-45D2-A569-45728073F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36C64-B3CF-411C-AA3A-E8EFC46A4495}" type="datetimeFigureOut">
              <a:rPr kumimoji="1" lang="ja-JP" altLang="en-US" smtClean="0"/>
              <a:t>2020/1/10</a:t>
            </a:fld>
            <a:endParaRPr kumimoji="1" lang="ja-JP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4E32ADF-DEA0-4301-90D7-3EC43293C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50885C-BCBF-450A-90C1-FF7F6735C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11707-C467-4693-AC9E-9008ED7504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7050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36C64-B3CF-411C-AA3A-E8EFC46A4495}" type="datetimeFigureOut">
              <a:rPr kumimoji="1" lang="ja-JP" altLang="en-US" smtClean="0"/>
              <a:t>2020/1/10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11707-C467-4693-AC9E-9008ED75046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2530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62" r:id="rId3"/>
    <p:sldLayoutId id="214748366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3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4.png"/><Relationship Id="rId7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2.png"/><Relationship Id="rId4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4.png"/><Relationship Id="rId7" Type="http://schemas.openxmlformats.org/officeDocument/2006/relationships/image" Target="../media/image2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5.png"/><Relationship Id="rId4" Type="http://schemas.microsoft.com/office/2007/relationships/hdphoto" Target="../media/hdphoto3.wdp"/><Relationship Id="rId9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75.png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2CA6EF-BA5B-46C1-B119-54A9529EAC54}"/>
              </a:ext>
            </a:extLst>
          </p:cNvPr>
          <p:cNvSpPr/>
          <p:nvPr/>
        </p:nvSpPr>
        <p:spPr>
          <a:xfrm>
            <a:off x="157656" y="4698124"/>
            <a:ext cx="11892104" cy="20113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DCE932-ED1C-47D7-BBD7-14FB8B0DA607}"/>
              </a:ext>
            </a:extLst>
          </p:cNvPr>
          <p:cNvSpPr/>
          <p:nvPr/>
        </p:nvSpPr>
        <p:spPr>
          <a:xfrm>
            <a:off x="157655" y="142240"/>
            <a:ext cx="11892105" cy="45558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FB464F0-CC0A-4F22-B293-53A8092AB77F}"/>
              </a:ext>
            </a:extLst>
          </p:cNvPr>
          <p:cNvSpPr txBox="1">
            <a:spLocks/>
          </p:cNvSpPr>
          <p:nvPr/>
        </p:nvSpPr>
        <p:spPr>
          <a:xfrm>
            <a:off x="760662" y="5089628"/>
            <a:ext cx="4857056" cy="11022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2400" b="1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이준걸</a:t>
            </a:r>
            <a:r>
              <a:rPr lang="ko-KR" altLang="en-US" sz="24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임진혁 권혜민</a:t>
            </a:r>
            <a:endParaRPr lang="en-US" altLang="ko-KR" sz="24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4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김효은 배유나 </a:t>
            </a:r>
            <a:r>
              <a:rPr lang="ko-KR" altLang="en-US" sz="2400" b="1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신윤종</a:t>
            </a:r>
            <a:r>
              <a:rPr lang="ko-KR" altLang="en-US" sz="2400" b="1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이유진</a:t>
            </a:r>
            <a:endParaRPr lang="en-US" altLang="ko-KR" sz="24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テキスト ボックス 2">
            <a:extLst>
              <a:ext uri="{FF2B5EF4-FFF2-40B4-BE49-F238E27FC236}">
                <a16:creationId xmlns:a16="http://schemas.microsoft.com/office/drawing/2014/main" id="{B5A191F2-76CA-4162-906D-02519A2B17F4}"/>
              </a:ext>
            </a:extLst>
          </p:cNvPr>
          <p:cNvSpPr txBox="1"/>
          <p:nvPr/>
        </p:nvSpPr>
        <p:spPr>
          <a:xfrm>
            <a:off x="600376" y="739760"/>
            <a:ext cx="68387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장애인의 용이한 </a:t>
            </a:r>
            <a:endParaRPr lang="en-US" altLang="ko-KR" sz="4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정보접근을 위한 </a:t>
            </a:r>
            <a:r>
              <a:rPr lang="en-US" altLang="ko-KR" sz="4800" b="1" dirty="0">
                <a:solidFill>
                  <a:srgbClr val="FFC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ChatBot</a:t>
            </a:r>
          </a:p>
        </p:txBody>
      </p:sp>
      <p:sp>
        <p:nvSpPr>
          <p:cNvPr id="28" name="長方形 11">
            <a:extLst>
              <a:ext uri="{FF2B5EF4-FFF2-40B4-BE49-F238E27FC236}">
                <a16:creationId xmlns:a16="http://schemas.microsoft.com/office/drawing/2014/main" id="{CED8000C-FA3D-440C-A337-C1961EC5801A}"/>
              </a:ext>
            </a:extLst>
          </p:cNvPr>
          <p:cNvSpPr/>
          <p:nvPr/>
        </p:nvSpPr>
        <p:spPr>
          <a:xfrm>
            <a:off x="157656" y="2686728"/>
            <a:ext cx="11892104" cy="2011396"/>
          </a:xfrm>
          <a:prstGeom prst="rect">
            <a:avLst/>
          </a:prstGeom>
          <a:solidFill>
            <a:schemeClr val="accent1">
              <a:lumMod val="60000"/>
              <a:lumOff val="40000"/>
              <a:alpha val="57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ja-JP" altLang="ru-RU" noProof="0">
              <a:latin typeface="Meiryo UI" panose="020B0604030504040204" pitchFamily="50" charset="-128"/>
            </a:endParaRPr>
          </a:p>
        </p:txBody>
      </p:sp>
      <p:sp>
        <p:nvSpPr>
          <p:cNvPr id="27" name="テキスト ボックス 3">
            <a:extLst>
              <a:ext uri="{FF2B5EF4-FFF2-40B4-BE49-F238E27FC236}">
                <a16:creationId xmlns:a16="http://schemas.microsoft.com/office/drawing/2014/main" id="{5BFE1D3F-523F-480F-A4D5-B5E1E57AF33F}"/>
              </a:ext>
            </a:extLst>
          </p:cNvPr>
          <p:cNvSpPr txBox="1"/>
          <p:nvPr/>
        </p:nvSpPr>
        <p:spPr>
          <a:xfrm>
            <a:off x="672698" y="3122873"/>
            <a:ext cx="34482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66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Tanh-</a:t>
            </a:r>
            <a:r>
              <a:rPr lang="en-US" altLang="ja-JP" sz="6600" b="1" dirty="0" err="1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siri</a:t>
            </a:r>
            <a:endParaRPr kumimoji="1" lang="ja-JP" altLang="en-US" sz="6600" b="1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E5A071-3AFE-4E7C-879D-5F650A5B9026}"/>
              </a:ext>
            </a:extLst>
          </p:cNvPr>
          <p:cNvGrpSpPr/>
          <p:nvPr/>
        </p:nvGrpSpPr>
        <p:grpSpPr>
          <a:xfrm>
            <a:off x="6376408" y="739759"/>
            <a:ext cx="5142894" cy="5991767"/>
            <a:chOff x="5293441" y="810994"/>
            <a:chExt cx="3758239" cy="462602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79143B4-2EE3-453F-BFF2-50A7FD7E8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52454" y="1258418"/>
              <a:ext cx="1744803" cy="3035790"/>
            </a:xfrm>
            <a:prstGeom prst="rect">
              <a:avLst/>
            </a:prstGeom>
          </p:spPr>
        </p:pic>
        <p:pic>
          <p:nvPicPr>
            <p:cNvPr id="7" name="그림 6" descr="사람, 쥐고있는, 손, 전자기기이(가) 표시된 사진&#10;&#10;자동 생성된 설명">
              <a:extLst>
                <a:ext uri="{FF2B5EF4-FFF2-40B4-BE49-F238E27FC236}">
                  <a16:creationId xmlns:a16="http://schemas.microsoft.com/office/drawing/2014/main" id="{54D80D70-7ED0-40D9-9186-354BD7107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" b="5849"/>
            <a:stretch/>
          </p:blipFill>
          <p:spPr>
            <a:xfrm>
              <a:off x="5293441" y="810994"/>
              <a:ext cx="3758239" cy="4626020"/>
            </a:xfrm>
            <a:prstGeom prst="rect">
              <a:avLst/>
            </a:prstGeom>
          </p:spPr>
        </p:pic>
      </p:grpSp>
      <p:pic>
        <p:nvPicPr>
          <p:cNvPr id="12" name="그림 11" descr="개, 앉아있는, 착용, 작은이(가) 표시된 사진&#10;&#10;자동 생성된 설명">
            <a:extLst>
              <a:ext uri="{FF2B5EF4-FFF2-40B4-BE49-F238E27FC236}">
                <a16:creationId xmlns:a16="http://schemas.microsoft.com/office/drawing/2014/main" id="{D83F7594-94FC-4612-8D22-DEB7ED72C1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645" y="2219798"/>
            <a:ext cx="2733895" cy="414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97038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04800" y="292100"/>
            <a:ext cx="5791200" cy="967740"/>
            <a:chOff x="254000" y="292100"/>
            <a:chExt cx="4025900" cy="609600"/>
          </a:xfrm>
        </p:grpSpPr>
        <p:sp>
          <p:nvSpPr>
            <p:cNvPr id="2" name="正方形/長方形 1"/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/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id="{6C1B9AC2-2F8C-4FD2-9D89-85BC84120D29}"/>
              </a:ext>
            </a:extLst>
          </p:cNvPr>
          <p:cNvSpPr txBox="1"/>
          <p:nvPr/>
        </p:nvSpPr>
        <p:spPr>
          <a:xfrm>
            <a:off x="852864" y="360471"/>
            <a:ext cx="18630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</a:t>
            </a:r>
            <a:endParaRPr kumimoji="1" lang="ja-JP" altLang="en-US" sz="48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6" name="テキスト ボックス 2">
            <a:extLst>
              <a:ext uri="{FF2B5EF4-FFF2-40B4-BE49-F238E27FC236}">
                <a16:creationId xmlns:a16="http://schemas.microsoft.com/office/drawing/2014/main" id="{EA01C5C9-E03A-48F8-A658-E9AB8E6C5774}"/>
              </a:ext>
            </a:extLst>
          </p:cNvPr>
          <p:cNvSpPr txBox="1"/>
          <p:nvPr/>
        </p:nvSpPr>
        <p:spPr>
          <a:xfrm>
            <a:off x="852863" y="1328211"/>
            <a:ext cx="2880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problem</a:t>
            </a:r>
            <a:endParaRPr kumimoji="1" lang="ja-JP" altLang="en-US" sz="32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7526E19-8521-4972-ABBF-4D73BDC5851E}"/>
              </a:ext>
            </a:extLst>
          </p:cNvPr>
          <p:cNvCxnSpPr/>
          <p:nvPr/>
        </p:nvCxnSpPr>
        <p:spPr>
          <a:xfrm>
            <a:off x="5619750" y="1422400"/>
            <a:ext cx="0" cy="48895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양쪽 대괄호 13">
            <a:extLst>
              <a:ext uri="{FF2B5EF4-FFF2-40B4-BE49-F238E27FC236}">
                <a16:creationId xmlns:a16="http://schemas.microsoft.com/office/drawing/2014/main" id="{080A2054-EC88-462D-BD8A-745FBCAEBF28}"/>
              </a:ext>
            </a:extLst>
          </p:cNvPr>
          <p:cNvSpPr/>
          <p:nvPr/>
        </p:nvSpPr>
        <p:spPr>
          <a:xfrm>
            <a:off x="5810256" y="2355602"/>
            <a:ext cx="6100398" cy="4070598"/>
          </a:xfrm>
          <a:prstGeom prst="bracketPair">
            <a:avLst>
              <a:gd name="adj" fmla="val 12674"/>
            </a:avLst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テキスト ボックス 2">
            <a:extLst>
              <a:ext uri="{FF2B5EF4-FFF2-40B4-BE49-F238E27FC236}">
                <a16:creationId xmlns:a16="http://schemas.microsoft.com/office/drawing/2014/main" id="{CD3C4408-F69B-4D0F-82F8-8AADCBD68ECB}"/>
              </a:ext>
            </a:extLst>
          </p:cNvPr>
          <p:cNvSpPr txBox="1"/>
          <p:nvPr/>
        </p:nvSpPr>
        <p:spPr>
          <a:xfrm>
            <a:off x="679341" y="1893936"/>
            <a:ext cx="3245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매우 긴 </a:t>
            </a:r>
            <a:r>
              <a:rPr lang="en-US" altLang="ja-JP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Answer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답</a:t>
            </a:r>
            <a:endParaRPr kumimoji="1" lang="ja-JP" altLang="en-US" sz="2400" dirty="0">
              <a:latin typeface="나눔스퀘어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03AA5C-A342-47B4-8DE4-DE83C1A92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81" y="2787976"/>
            <a:ext cx="5162550" cy="2895600"/>
          </a:xfrm>
          <a:prstGeom prst="rect">
            <a:avLst/>
          </a:prstGeom>
        </p:spPr>
      </p:pic>
      <p:sp>
        <p:nvSpPr>
          <p:cNvPr id="25" name="テキスト ボックス 2">
            <a:extLst>
              <a:ext uri="{FF2B5EF4-FFF2-40B4-BE49-F238E27FC236}">
                <a16:creationId xmlns:a16="http://schemas.microsoft.com/office/drawing/2014/main" id="{E7EDA66B-EF16-44A7-ABF0-822C3543B7B3}"/>
              </a:ext>
            </a:extLst>
          </p:cNvPr>
          <p:cNvSpPr txBox="1"/>
          <p:nvPr/>
        </p:nvSpPr>
        <p:spPr>
          <a:xfrm>
            <a:off x="5974370" y="1836786"/>
            <a:ext cx="5612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지나치게 개인적인 사연</a:t>
            </a:r>
            <a:r>
              <a:rPr kumimoji="1"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&amp; </a:t>
            </a:r>
            <a:r>
              <a:rPr kumimoji="1"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잘못된 맞춤법</a:t>
            </a:r>
            <a:endParaRPr kumimoji="1" lang="ja-JP" altLang="en-US" sz="2400" dirty="0">
              <a:latin typeface="나눔스퀘어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81F4A6-C21B-4527-A69A-D41FF321E3C3}"/>
              </a:ext>
            </a:extLst>
          </p:cNvPr>
          <p:cNvSpPr txBox="1"/>
          <p:nvPr/>
        </p:nvSpPr>
        <p:spPr>
          <a:xfrm>
            <a:off x="5922514" y="2428227"/>
            <a:ext cx="8142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accent2"/>
                </a:solidFill>
              </a:rPr>
              <a:t>“</a:t>
            </a:r>
            <a:endParaRPr lang="ko-KR" altLang="en-US" sz="7200" b="1" dirty="0">
              <a:solidFill>
                <a:schemeClr val="accent2"/>
              </a:solidFill>
            </a:endParaRPr>
          </a:p>
        </p:txBody>
      </p:sp>
      <p:sp>
        <p:nvSpPr>
          <p:cNvPr id="30" name="テキスト ボックス 2">
            <a:extLst>
              <a:ext uri="{FF2B5EF4-FFF2-40B4-BE49-F238E27FC236}">
                <a16:creationId xmlns:a16="http://schemas.microsoft.com/office/drawing/2014/main" id="{EB1BF49C-05C6-42D8-A0E3-DD122E4029E3}"/>
              </a:ext>
            </a:extLst>
          </p:cNvPr>
          <p:cNvSpPr txBox="1"/>
          <p:nvPr/>
        </p:nvSpPr>
        <p:spPr>
          <a:xfrm>
            <a:off x="6531224" y="2875397"/>
            <a:ext cx="5253395" cy="2545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2B251B"/>
                </a:solidFill>
                <a:latin typeface="+mj-ea"/>
                <a:ea typeface="+mj-ea"/>
              </a:rPr>
              <a:t>제가 중고자동차 </a:t>
            </a:r>
            <a:r>
              <a:rPr lang="ko-KR" altLang="en-US" dirty="0" err="1">
                <a:solidFill>
                  <a:srgbClr val="2B251B"/>
                </a:solidFill>
                <a:latin typeface="+mj-ea"/>
                <a:ea typeface="+mj-ea"/>
              </a:rPr>
              <a:t>하나구입하려고하는데요</a:t>
            </a:r>
            <a:r>
              <a:rPr lang="ko-KR" altLang="en-US" dirty="0">
                <a:solidFill>
                  <a:srgbClr val="2B251B"/>
                </a:solidFill>
                <a:latin typeface="+mj-ea"/>
                <a:ea typeface="+mj-ea"/>
              </a:rPr>
              <a:t>..제가 </a:t>
            </a:r>
            <a:r>
              <a:rPr lang="ko-KR" altLang="en-US" dirty="0" err="1">
                <a:solidFill>
                  <a:srgbClr val="2B251B"/>
                </a:solidFill>
                <a:latin typeface="+mj-ea"/>
                <a:ea typeface="+mj-ea"/>
              </a:rPr>
              <a:t>가져가야할서류는</a:t>
            </a:r>
            <a:r>
              <a:rPr lang="ko-KR" altLang="en-US" dirty="0">
                <a:solidFill>
                  <a:srgbClr val="2B251B"/>
                </a:solidFill>
                <a:latin typeface="+mj-ea"/>
                <a:ea typeface="+mj-ea"/>
              </a:rPr>
              <a:t> </a:t>
            </a:r>
            <a:r>
              <a:rPr lang="ko-KR" altLang="en-US" dirty="0" err="1">
                <a:solidFill>
                  <a:srgbClr val="2B251B"/>
                </a:solidFill>
                <a:latin typeface="+mj-ea"/>
                <a:ea typeface="+mj-ea"/>
              </a:rPr>
              <a:t>뭐죠</a:t>
            </a:r>
            <a:r>
              <a:rPr lang="ko-KR" altLang="en-US" dirty="0">
                <a:solidFill>
                  <a:srgbClr val="2B251B"/>
                </a:solidFill>
                <a:latin typeface="+mj-ea"/>
                <a:ea typeface="+mj-ea"/>
              </a:rPr>
              <a:t>????</a:t>
            </a:r>
            <a:r>
              <a:rPr lang="ko-KR" altLang="en-US" dirty="0" err="1">
                <a:solidFill>
                  <a:srgbClr val="2B251B"/>
                </a:solidFill>
                <a:latin typeface="+mj-ea"/>
                <a:ea typeface="+mj-ea"/>
              </a:rPr>
              <a:t>그리구여</a:t>
            </a:r>
            <a:r>
              <a:rPr lang="ko-KR" altLang="en-US" dirty="0">
                <a:solidFill>
                  <a:srgbClr val="2B251B"/>
                </a:solidFill>
                <a:latin typeface="+mj-ea"/>
                <a:ea typeface="+mj-ea"/>
              </a:rPr>
              <a:t>.. </a:t>
            </a:r>
            <a:r>
              <a:rPr lang="ko-KR" altLang="en-US" dirty="0" err="1">
                <a:solidFill>
                  <a:srgbClr val="2B251B"/>
                </a:solidFill>
                <a:latin typeface="+mj-ea"/>
                <a:ea typeface="+mj-ea"/>
              </a:rPr>
              <a:t>꼭받아야할</a:t>
            </a:r>
            <a:r>
              <a:rPr lang="ko-KR" altLang="en-US" dirty="0">
                <a:solidFill>
                  <a:srgbClr val="2B251B"/>
                </a:solidFill>
                <a:latin typeface="+mj-ea"/>
                <a:ea typeface="+mj-ea"/>
              </a:rPr>
              <a:t> </a:t>
            </a:r>
            <a:r>
              <a:rPr lang="ko-KR" altLang="en-US" dirty="0" err="1">
                <a:solidFill>
                  <a:srgbClr val="2B251B"/>
                </a:solidFill>
                <a:latin typeface="+mj-ea"/>
                <a:ea typeface="+mj-ea"/>
              </a:rPr>
              <a:t>서류좀</a:t>
            </a:r>
            <a:r>
              <a:rPr lang="ko-KR" altLang="en-US" dirty="0">
                <a:solidFill>
                  <a:srgbClr val="2B251B"/>
                </a:solidFill>
                <a:latin typeface="+mj-ea"/>
                <a:ea typeface="+mj-ea"/>
              </a:rPr>
              <a:t> </a:t>
            </a:r>
            <a:r>
              <a:rPr lang="ko-KR" altLang="en-US" dirty="0" err="1">
                <a:solidFill>
                  <a:srgbClr val="2B251B"/>
                </a:solidFill>
                <a:latin typeface="+mj-ea"/>
                <a:ea typeface="+mj-ea"/>
              </a:rPr>
              <a:t>갈쳐주시구요</a:t>
            </a:r>
            <a:r>
              <a:rPr lang="ko-KR" altLang="en-US" dirty="0">
                <a:solidFill>
                  <a:srgbClr val="2B251B"/>
                </a:solidFill>
                <a:latin typeface="+mj-ea"/>
                <a:ea typeface="+mj-ea"/>
              </a:rPr>
              <a:t>...또 좋은 중고차 </a:t>
            </a:r>
            <a:r>
              <a:rPr lang="ko-KR" altLang="en-US" dirty="0" err="1">
                <a:solidFill>
                  <a:srgbClr val="2B251B"/>
                </a:solidFill>
                <a:latin typeface="+mj-ea"/>
                <a:ea typeface="+mj-ea"/>
              </a:rPr>
              <a:t>고르는법좀</a:t>
            </a:r>
            <a:r>
              <a:rPr lang="ko-KR" altLang="en-US" dirty="0">
                <a:solidFill>
                  <a:srgbClr val="2B251B"/>
                </a:solidFill>
                <a:latin typeface="+mj-ea"/>
                <a:ea typeface="+mj-ea"/>
              </a:rPr>
              <a:t> </a:t>
            </a:r>
            <a:r>
              <a:rPr lang="ko-KR" altLang="en-US" dirty="0" err="1">
                <a:solidFill>
                  <a:srgbClr val="2B251B"/>
                </a:solidFill>
                <a:latin typeface="+mj-ea"/>
                <a:ea typeface="+mj-ea"/>
              </a:rPr>
              <a:t>갈쳐주세여</a:t>
            </a:r>
            <a:r>
              <a:rPr lang="ko-KR" altLang="en-US" dirty="0">
                <a:solidFill>
                  <a:srgbClr val="2B251B"/>
                </a:solidFill>
                <a:latin typeface="+mj-ea"/>
                <a:ea typeface="+mj-ea"/>
              </a:rPr>
              <a:t>.. 제가 초보인지라.. </a:t>
            </a:r>
            <a:r>
              <a:rPr lang="ko-KR" altLang="en-US" dirty="0" err="1">
                <a:solidFill>
                  <a:srgbClr val="2B251B"/>
                </a:solidFill>
                <a:latin typeface="+mj-ea"/>
                <a:ea typeface="+mj-ea"/>
              </a:rPr>
              <a:t>글구여</a:t>
            </a:r>
            <a:r>
              <a:rPr lang="ko-KR" altLang="en-US" dirty="0">
                <a:solidFill>
                  <a:srgbClr val="2B251B"/>
                </a:solidFill>
                <a:latin typeface="+mj-ea"/>
                <a:ea typeface="+mj-ea"/>
              </a:rPr>
              <a:t> </a:t>
            </a:r>
            <a:r>
              <a:rPr lang="ko-KR" altLang="en-US" dirty="0" err="1">
                <a:solidFill>
                  <a:srgbClr val="2B251B"/>
                </a:solidFill>
                <a:latin typeface="+mj-ea"/>
                <a:ea typeface="+mj-ea"/>
              </a:rPr>
              <a:t>가스차</a:t>
            </a:r>
            <a:r>
              <a:rPr lang="ko-KR" altLang="en-US" dirty="0">
                <a:solidFill>
                  <a:srgbClr val="2B251B"/>
                </a:solidFill>
                <a:latin typeface="+mj-ea"/>
                <a:ea typeface="+mj-ea"/>
              </a:rPr>
              <a:t> </a:t>
            </a:r>
            <a:r>
              <a:rPr lang="ko-KR" altLang="en-US" dirty="0" err="1">
                <a:solidFill>
                  <a:srgbClr val="2B251B"/>
                </a:solidFill>
                <a:latin typeface="+mj-ea"/>
                <a:ea typeface="+mj-ea"/>
              </a:rPr>
              <a:t>이짜나여</a:t>
            </a:r>
            <a:r>
              <a:rPr lang="ko-KR" altLang="en-US" dirty="0">
                <a:solidFill>
                  <a:srgbClr val="2B251B"/>
                </a:solidFill>
                <a:latin typeface="+mj-ea"/>
                <a:ea typeface="+mj-ea"/>
              </a:rPr>
              <a:t>.. </a:t>
            </a:r>
            <a:r>
              <a:rPr lang="ko-KR" altLang="en-US" dirty="0" err="1">
                <a:solidFill>
                  <a:srgbClr val="2B251B"/>
                </a:solidFill>
                <a:latin typeface="+mj-ea"/>
                <a:ea typeface="+mj-ea"/>
              </a:rPr>
              <a:t>가스차</a:t>
            </a:r>
            <a:r>
              <a:rPr lang="ko-KR" altLang="en-US" dirty="0">
                <a:solidFill>
                  <a:srgbClr val="2B251B"/>
                </a:solidFill>
                <a:latin typeface="+mj-ea"/>
                <a:ea typeface="+mj-ea"/>
              </a:rPr>
              <a:t> </a:t>
            </a:r>
            <a:r>
              <a:rPr lang="ko-KR" altLang="en-US" dirty="0" err="1">
                <a:solidFill>
                  <a:srgbClr val="2B251B"/>
                </a:solidFill>
                <a:latin typeface="+mj-ea"/>
                <a:ea typeface="+mj-ea"/>
              </a:rPr>
              <a:t>를</a:t>
            </a:r>
            <a:r>
              <a:rPr lang="ko-KR" altLang="en-US" dirty="0">
                <a:solidFill>
                  <a:srgbClr val="2B251B"/>
                </a:solidFill>
                <a:latin typeface="+mj-ea"/>
                <a:ea typeface="+mj-ea"/>
              </a:rPr>
              <a:t> </a:t>
            </a:r>
            <a:r>
              <a:rPr lang="ko-KR" altLang="en-US" dirty="0" err="1">
                <a:solidFill>
                  <a:srgbClr val="2B251B"/>
                </a:solidFill>
                <a:latin typeface="+mj-ea"/>
                <a:ea typeface="+mj-ea"/>
              </a:rPr>
              <a:t>구입할려면</a:t>
            </a:r>
            <a:r>
              <a:rPr lang="ko-KR" altLang="en-US" dirty="0">
                <a:solidFill>
                  <a:srgbClr val="2B251B"/>
                </a:solidFill>
                <a:latin typeface="+mj-ea"/>
                <a:ea typeface="+mj-ea"/>
              </a:rPr>
              <a:t> </a:t>
            </a:r>
            <a:r>
              <a:rPr lang="ko-KR" altLang="en-US" dirty="0" err="1">
                <a:solidFill>
                  <a:srgbClr val="2B251B"/>
                </a:solidFill>
                <a:latin typeface="+mj-ea"/>
                <a:ea typeface="+mj-ea"/>
              </a:rPr>
              <a:t>어떻해야하나는지</a:t>
            </a:r>
            <a:r>
              <a:rPr lang="ko-KR" altLang="en-US" dirty="0">
                <a:solidFill>
                  <a:srgbClr val="2B251B"/>
                </a:solidFill>
                <a:latin typeface="+mj-ea"/>
                <a:ea typeface="+mj-ea"/>
              </a:rPr>
              <a:t> 좀 </a:t>
            </a:r>
            <a:r>
              <a:rPr lang="ko-KR" altLang="en-US" dirty="0" err="1">
                <a:solidFill>
                  <a:srgbClr val="2B251B"/>
                </a:solidFill>
                <a:latin typeface="+mj-ea"/>
                <a:ea typeface="+mj-ea"/>
              </a:rPr>
              <a:t>갈쳐주세여</a:t>
            </a:r>
            <a:r>
              <a:rPr lang="ko-KR" altLang="en-US" dirty="0">
                <a:solidFill>
                  <a:srgbClr val="2B251B"/>
                </a:solidFill>
                <a:latin typeface="+mj-ea"/>
                <a:ea typeface="+mj-ea"/>
              </a:rPr>
              <a:t>..장애인증 </a:t>
            </a:r>
            <a:r>
              <a:rPr lang="ko-KR" altLang="en-US" dirty="0" err="1">
                <a:solidFill>
                  <a:srgbClr val="2B251B"/>
                </a:solidFill>
                <a:latin typeface="+mj-ea"/>
                <a:ea typeface="+mj-ea"/>
              </a:rPr>
              <a:t>이써야</a:t>
            </a:r>
            <a:r>
              <a:rPr lang="ko-KR" altLang="en-US" dirty="0">
                <a:solidFill>
                  <a:srgbClr val="2B251B"/>
                </a:solidFill>
                <a:latin typeface="+mj-ea"/>
                <a:ea typeface="+mj-ea"/>
              </a:rPr>
              <a:t> 하나여???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21DDFE-C68D-49D5-AD89-67353FD5E244}"/>
              </a:ext>
            </a:extLst>
          </p:cNvPr>
          <p:cNvSpPr txBox="1"/>
          <p:nvPr/>
        </p:nvSpPr>
        <p:spPr>
          <a:xfrm>
            <a:off x="11140097" y="5596992"/>
            <a:ext cx="8142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accent2"/>
                </a:solidFill>
              </a:rPr>
              <a:t>”</a:t>
            </a:r>
            <a:endParaRPr lang="ko-KR" altLang="en-US" sz="7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56152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04800" y="292100"/>
            <a:ext cx="5791200" cy="967740"/>
            <a:chOff x="254000" y="292100"/>
            <a:chExt cx="4025900" cy="609600"/>
          </a:xfrm>
        </p:grpSpPr>
        <p:sp>
          <p:nvSpPr>
            <p:cNvPr id="2" name="正方形/長方形 1"/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/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id="{6C1B9AC2-2F8C-4FD2-9D89-85BC84120D29}"/>
              </a:ext>
            </a:extLst>
          </p:cNvPr>
          <p:cNvSpPr txBox="1"/>
          <p:nvPr/>
        </p:nvSpPr>
        <p:spPr>
          <a:xfrm>
            <a:off x="852864" y="360471"/>
            <a:ext cx="18630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</a:t>
            </a:r>
            <a:endParaRPr kumimoji="1" lang="ja-JP" altLang="en-US" sz="48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6" name="テキスト ボックス 2">
            <a:extLst>
              <a:ext uri="{FF2B5EF4-FFF2-40B4-BE49-F238E27FC236}">
                <a16:creationId xmlns:a16="http://schemas.microsoft.com/office/drawing/2014/main" id="{EA01C5C9-E03A-48F8-A658-E9AB8E6C5774}"/>
              </a:ext>
            </a:extLst>
          </p:cNvPr>
          <p:cNvSpPr txBox="1"/>
          <p:nvPr/>
        </p:nvSpPr>
        <p:spPr>
          <a:xfrm>
            <a:off x="852863" y="1328211"/>
            <a:ext cx="4063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preprocessing</a:t>
            </a:r>
            <a:endParaRPr kumimoji="1" lang="ja-JP" altLang="en-US" sz="32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81F4A6-C21B-4527-A69A-D41FF321E3C3}"/>
              </a:ext>
            </a:extLst>
          </p:cNvPr>
          <p:cNvSpPr txBox="1"/>
          <p:nvPr/>
        </p:nvSpPr>
        <p:spPr>
          <a:xfrm>
            <a:off x="5922514" y="2428227"/>
            <a:ext cx="8142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accent2"/>
                </a:solidFill>
              </a:rPr>
              <a:t>“</a:t>
            </a:r>
            <a:endParaRPr lang="ko-KR" altLang="en-US" sz="7200" b="1" dirty="0">
              <a:solidFill>
                <a:schemeClr val="accent2"/>
              </a:solidFill>
            </a:endParaRPr>
          </a:p>
        </p:txBody>
      </p:sp>
      <p:sp>
        <p:nvSpPr>
          <p:cNvPr id="17" name="Snip and Round Single Corner Rectangle 8">
            <a:extLst>
              <a:ext uri="{FF2B5EF4-FFF2-40B4-BE49-F238E27FC236}">
                <a16:creationId xmlns:a16="http://schemas.microsoft.com/office/drawing/2014/main" id="{DEF6B8D6-3A51-479E-B822-24626714400C}"/>
              </a:ext>
            </a:extLst>
          </p:cNvPr>
          <p:cNvSpPr/>
          <p:nvPr/>
        </p:nvSpPr>
        <p:spPr>
          <a:xfrm rot="5400000">
            <a:off x="5033435" y="-1723951"/>
            <a:ext cx="2335378" cy="10572052"/>
          </a:xfrm>
          <a:prstGeom prst="snipRoundRect">
            <a:avLst>
              <a:gd name="adj1" fmla="val 24950"/>
              <a:gd name="adj2" fmla="val 16667"/>
            </a:avLst>
          </a:prstGeom>
          <a:solidFill>
            <a:srgbClr val="E9F6FB"/>
          </a:solidFill>
          <a:ln w="101600">
            <a:noFill/>
          </a:ln>
          <a:effectLst>
            <a:outerShdw blurRad="266700" dist="38100" dir="5400000" sx="99000" sy="99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テキスト ボックス 2">
            <a:extLst>
              <a:ext uri="{FF2B5EF4-FFF2-40B4-BE49-F238E27FC236}">
                <a16:creationId xmlns:a16="http://schemas.microsoft.com/office/drawing/2014/main" id="{CD3C4408-F69B-4D0F-82F8-8AADCBD68ECB}"/>
              </a:ext>
            </a:extLst>
          </p:cNvPr>
          <p:cNvSpPr txBox="1"/>
          <p:nvPr/>
        </p:nvSpPr>
        <p:spPr>
          <a:xfrm>
            <a:off x="1360176" y="2552129"/>
            <a:ext cx="10355450" cy="2074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solidFill>
                  <a:srgbClr val="2B251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제가 중고자동차 </a:t>
            </a:r>
            <a:r>
              <a:rPr lang="ko-KR" altLang="en-US" sz="2200" dirty="0" err="1">
                <a:solidFill>
                  <a:srgbClr val="2B251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하나구입하려고하는데요</a:t>
            </a:r>
            <a:r>
              <a:rPr lang="ko-KR" altLang="en-US" sz="2200" dirty="0">
                <a:solidFill>
                  <a:srgbClr val="2B251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..제가 </a:t>
            </a:r>
            <a:r>
              <a:rPr lang="ko-KR" altLang="en-US" sz="2200" dirty="0" err="1">
                <a:solidFill>
                  <a:srgbClr val="2B251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가져가야할서류는</a:t>
            </a:r>
            <a:r>
              <a:rPr lang="ko-KR" altLang="en-US" sz="2200" dirty="0">
                <a:solidFill>
                  <a:srgbClr val="2B251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200" dirty="0" err="1">
                <a:solidFill>
                  <a:srgbClr val="2B251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뭐죠</a:t>
            </a:r>
            <a:r>
              <a:rPr lang="ko-KR" altLang="en-US" sz="2200" dirty="0">
                <a:solidFill>
                  <a:srgbClr val="2B251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????</a:t>
            </a:r>
            <a:r>
              <a:rPr lang="ko-KR" altLang="en-US" sz="2200" dirty="0" err="1">
                <a:solidFill>
                  <a:srgbClr val="2B251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그리구여</a:t>
            </a:r>
            <a:r>
              <a:rPr lang="ko-KR" altLang="en-US" sz="2200" dirty="0">
                <a:solidFill>
                  <a:srgbClr val="2B251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.. </a:t>
            </a:r>
            <a:r>
              <a:rPr lang="ko-KR" altLang="en-US" sz="2200" dirty="0" err="1">
                <a:solidFill>
                  <a:srgbClr val="2B251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꼭받아야할</a:t>
            </a:r>
            <a:r>
              <a:rPr lang="ko-KR" altLang="en-US" sz="2200" dirty="0">
                <a:solidFill>
                  <a:srgbClr val="2B251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200" dirty="0" err="1">
                <a:solidFill>
                  <a:srgbClr val="2B251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서류좀</a:t>
            </a:r>
            <a:r>
              <a:rPr lang="ko-KR" altLang="en-US" sz="2200" dirty="0">
                <a:solidFill>
                  <a:srgbClr val="2B251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200" dirty="0" err="1">
                <a:solidFill>
                  <a:srgbClr val="2B251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갈쳐주시구요</a:t>
            </a:r>
            <a:r>
              <a:rPr lang="ko-KR" altLang="en-US" sz="2200" dirty="0">
                <a:solidFill>
                  <a:srgbClr val="2B251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...또 좋은 중고차 </a:t>
            </a:r>
            <a:r>
              <a:rPr lang="ko-KR" altLang="en-US" sz="2200" dirty="0" err="1">
                <a:solidFill>
                  <a:srgbClr val="2B251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고르는법좀</a:t>
            </a:r>
            <a:r>
              <a:rPr lang="ko-KR" altLang="en-US" sz="2200" dirty="0">
                <a:solidFill>
                  <a:srgbClr val="2B251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200" dirty="0" err="1">
                <a:solidFill>
                  <a:srgbClr val="2B251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갈쳐주세여</a:t>
            </a:r>
            <a:r>
              <a:rPr lang="ko-KR" altLang="en-US" sz="2200" dirty="0">
                <a:solidFill>
                  <a:srgbClr val="2B251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.. 제가 초보인지라..</a:t>
            </a:r>
            <a:r>
              <a:rPr lang="ko-KR" altLang="en-US" sz="2200" dirty="0" err="1">
                <a:solidFill>
                  <a:srgbClr val="2B251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글구여</a:t>
            </a:r>
            <a:r>
              <a:rPr lang="ko-KR" altLang="en-US" sz="2200" dirty="0">
                <a:solidFill>
                  <a:srgbClr val="2B251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200" dirty="0" err="1">
                <a:solidFill>
                  <a:srgbClr val="2B251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가스차</a:t>
            </a:r>
            <a:r>
              <a:rPr lang="ko-KR" altLang="en-US" sz="2200" dirty="0">
                <a:solidFill>
                  <a:srgbClr val="2B251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200" dirty="0" err="1">
                <a:solidFill>
                  <a:srgbClr val="2B251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이짜나여</a:t>
            </a:r>
            <a:r>
              <a:rPr lang="ko-KR" altLang="en-US" sz="2200" dirty="0">
                <a:solidFill>
                  <a:srgbClr val="2B251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.. </a:t>
            </a:r>
            <a:r>
              <a:rPr lang="ko-KR" altLang="en-US" sz="2200" dirty="0" err="1">
                <a:solidFill>
                  <a:srgbClr val="2B251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가스차</a:t>
            </a:r>
            <a:r>
              <a:rPr lang="ko-KR" altLang="en-US" sz="2200" dirty="0">
                <a:solidFill>
                  <a:srgbClr val="2B251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200" dirty="0" err="1">
                <a:solidFill>
                  <a:srgbClr val="2B251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</a:t>
            </a:r>
            <a:r>
              <a:rPr lang="ko-KR" altLang="en-US" sz="2200" dirty="0">
                <a:solidFill>
                  <a:srgbClr val="2B251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200" dirty="0" err="1">
                <a:solidFill>
                  <a:srgbClr val="2B251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구입할려면</a:t>
            </a:r>
            <a:r>
              <a:rPr lang="ko-KR" altLang="en-US" sz="2200" dirty="0">
                <a:solidFill>
                  <a:srgbClr val="2B251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200" dirty="0" err="1">
                <a:solidFill>
                  <a:srgbClr val="2B251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어떻해야하나는지</a:t>
            </a:r>
            <a:r>
              <a:rPr lang="ko-KR" altLang="en-US" sz="2200" dirty="0">
                <a:solidFill>
                  <a:srgbClr val="2B251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좀 </a:t>
            </a:r>
            <a:r>
              <a:rPr lang="ko-KR" altLang="en-US" sz="2200" dirty="0" err="1">
                <a:solidFill>
                  <a:srgbClr val="2B251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갈쳐주세여</a:t>
            </a:r>
            <a:r>
              <a:rPr lang="ko-KR" altLang="en-US" sz="2200" dirty="0">
                <a:solidFill>
                  <a:srgbClr val="2B251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..장애인증 </a:t>
            </a:r>
            <a:r>
              <a:rPr lang="ko-KR" altLang="en-US" sz="2200" dirty="0" err="1">
                <a:solidFill>
                  <a:srgbClr val="2B251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이써야</a:t>
            </a:r>
            <a:r>
              <a:rPr lang="ko-KR" altLang="en-US" sz="2200" dirty="0">
                <a:solidFill>
                  <a:srgbClr val="2B251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하나여???</a:t>
            </a:r>
          </a:p>
        </p:txBody>
      </p:sp>
      <p:sp>
        <p:nvSpPr>
          <p:cNvPr id="18" name="Snip and Round Single Corner Rectangle 8">
            <a:extLst>
              <a:ext uri="{FF2B5EF4-FFF2-40B4-BE49-F238E27FC236}">
                <a16:creationId xmlns:a16="http://schemas.microsoft.com/office/drawing/2014/main" id="{7BEF2328-F2D8-4588-992A-44D7D3BF14DC}"/>
              </a:ext>
            </a:extLst>
          </p:cNvPr>
          <p:cNvSpPr/>
          <p:nvPr/>
        </p:nvSpPr>
        <p:spPr>
          <a:xfrm rot="5400000">
            <a:off x="5720110" y="598037"/>
            <a:ext cx="962025" cy="10572051"/>
          </a:xfrm>
          <a:prstGeom prst="snipRoundRect">
            <a:avLst/>
          </a:prstGeom>
          <a:solidFill>
            <a:srgbClr val="E9F6FB"/>
          </a:solidFill>
          <a:ln w="101600">
            <a:noFill/>
          </a:ln>
          <a:effectLst>
            <a:outerShdw blurRad="266700" dist="38100" dir="5400000" sx="99000" sy="99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17B2A870-AA58-4509-8E57-4CD38298ADFF}"/>
              </a:ext>
            </a:extLst>
          </p:cNvPr>
          <p:cNvSpPr/>
          <p:nvPr/>
        </p:nvSpPr>
        <p:spPr>
          <a:xfrm>
            <a:off x="5845174" y="4729762"/>
            <a:ext cx="814214" cy="962025"/>
          </a:xfrm>
          <a:prstGeom prst="downArrow">
            <a:avLst>
              <a:gd name="adj1" fmla="val 44406"/>
              <a:gd name="adj2" fmla="val 45138"/>
            </a:avLst>
          </a:prstGeom>
          <a:solidFill>
            <a:srgbClr val="00B9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16A65E6-DD8F-49B0-A947-17FED4461343}"/>
              </a:ext>
            </a:extLst>
          </p:cNvPr>
          <p:cNvSpPr/>
          <p:nvPr/>
        </p:nvSpPr>
        <p:spPr>
          <a:xfrm>
            <a:off x="1784369" y="5591953"/>
            <a:ext cx="9344025" cy="551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solidFill>
                  <a:srgbClr val="2B251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중고자동차 구입할 때 장애인 혜택 받으려면 가져가야 할 서류는 무엇인가요</a:t>
            </a:r>
            <a:r>
              <a:rPr lang="en-US" altLang="ko-KR" sz="2200" dirty="0">
                <a:solidFill>
                  <a:srgbClr val="2B251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sz="2200" dirty="0">
              <a:solidFill>
                <a:srgbClr val="2B251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F60905-DDA6-47B4-9CAF-D3894ADE67AC}"/>
              </a:ext>
            </a:extLst>
          </p:cNvPr>
          <p:cNvSpPr txBox="1"/>
          <p:nvPr/>
        </p:nvSpPr>
        <p:spPr>
          <a:xfrm>
            <a:off x="4318235" y="4814934"/>
            <a:ext cx="3765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개인 사연을 일반화 </a:t>
            </a:r>
            <a:r>
              <a:rPr lang="en-US" altLang="ko-KR" sz="20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sz="2000" dirty="0"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맞춤법 정정 </a:t>
            </a:r>
          </a:p>
        </p:txBody>
      </p:sp>
      <p:sp>
        <p:nvSpPr>
          <p:cNvPr id="23" name="テキスト ボックス 2">
            <a:extLst>
              <a:ext uri="{FF2B5EF4-FFF2-40B4-BE49-F238E27FC236}">
                <a16:creationId xmlns:a16="http://schemas.microsoft.com/office/drawing/2014/main" id="{9F1037A8-BAA8-4742-AF47-275237DF2110}"/>
              </a:ext>
            </a:extLst>
          </p:cNvPr>
          <p:cNvSpPr txBox="1"/>
          <p:nvPr/>
        </p:nvSpPr>
        <p:spPr>
          <a:xfrm>
            <a:off x="953198" y="1840006"/>
            <a:ext cx="21499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Question</a:t>
            </a:r>
            <a:endParaRPr kumimoji="1" lang="ja-JP" altLang="en-US" sz="2800" dirty="0">
              <a:latin typeface="나눔스퀘어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F26CE2-A5AB-4831-9DD0-1AE2B80C747C}"/>
              </a:ext>
            </a:extLst>
          </p:cNvPr>
          <p:cNvSpPr txBox="1"/>
          <p:nvPr/>
        </p:nvSpPr>
        <p:spPr>
          <a:xfrm>
            <a:off x="10605224" y="5802056"/>
            <a:ext cx="8142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accent2"/>
                </a:solidFill>
              </a:rPr>
              <a:t>”</a:t>
            </a:r>
            <a:endParaRPr lang="ko-KR" altLang="en-US" sz="7200" b="1" dirty="0">
              <a:solidFill>
                <a:schemeClr val="accent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21DDFE-C68D-49D5-AD89-67353FD5E244}"/>
              </a:ext>
            </a:extLst>
          </p:cNvPr>
          <p:cNvSpPr txBox="1"/>
          <p:nvPr/>
        </p:nvSpPr>
        <p:spPr>
          <a:xfrm>
            <a:off x="1213958" y="5164747"/>
            <a:ext cx="8142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accent2"/>
                </a:solidFill>
              </a:rPr>
              <a:t>“</a:t>
            </a:r>
            <a:endParaRPr lang="ko-KR" altLang="en-US" sz="7200" b="1" dirty="0">
              <a:solidFill>
                <a:schemeClr val="accent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400C46-8B57-48BA-B487-BA9F3E6B590F}"/>
              </a:ext>
            </a:extLst>
          </p:cNvPr>
          <p:cNvSpPr txBox="1"/>
          <p:nvPr/>
        </p:nvSpPr>
        <p:spPr>
          <a:xfrm>
            <a:off x="10605224" y="4078181"/>
            <a:ext cx="8142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accent2"/>
                </a:solidFill>
              </a:rPr>
              <a:t>”</a:t>
            </a:r>
            <a:endParaRPr lang="ko-KR" altLang="en-US" sz="7200" b="1" dirty="0">
              <a:solidFill>
                <a:schemeClr val="accent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0C5FC6-0C7A-400B-8755-46D556FE4C57}"/>
              </a:ext>
            </a:extLst>
          </p:cNvPr>
          <p:cNvSpPr txBox="1"/>
          <p:nvPr/>
        </p:nvSpPr>
        <p:spPr>
          <a:xfrm>
            <a:off x="922914" y="2218839"/>
            <a:ext cx="8142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accent2"/>
                </a:solidFill>
              </a:rPr>
              <a:t>“</a:t>
            </a:r>
            <a:endParaRPr lang="ko-KR" altLang="en-US" sz="7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63527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04800" y="292100"/>
            <a:ext cx="5791200" cy="967740"/>
            <a:chOff x="254000" y="292100"/>
            <a:chExt cx="4025900" cy="609600"/>
          </a:xfrm>
        </p:grpSpPr>
        <p:sp>
          <p:nvSpPr>
            <p:cNvPr id="2" name="正方形/長方形 1"/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/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id="{6C1B9AC2-2F8C-4FD2-9D89-85BC84120D29}"/>
              </a:ext>
            </a:extLst>
          </p:cNvPr>
          <p:cNvSpPr txBox="1"/>
          <p:nvPr/>
        </p:nvSpPr>
        <p:spPr>
          <a:xfrm>
            <a:off x="852864" y="360471"/>
            <a:ext cx="18630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</a:t>
            </a:r>
            <a:endParaRPr kumimoji="1" lang="ja-JP" altLang="en-US" sz="48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6" name="テキスト ボックス 2">
            <a:extLst>
              <a:ext uri="{FF2B5EF4-FFF2-40B4-BE49-F238E27FC236}">
                <a16:creationId xmlns:a16="http://schemas.microsoft.com/office/drawing/2014/main" id="{EA01C5C9-E03A-48F8-A658-E9AB8E6C5774}"/>
              </a:ext>
            </a:extLst>
          </p:cNvPr>
          <p:cNvSpPr txBox="1"/>
          <p:nvPr/>
        </p:nvSpPr>
        <p:spPr>
          <a:xfrm>
            <a:off x="852863" y="1328211"/>
            <a:ext cx="4063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preprocessing</a:t>
            </a:r>
            <a:endParaRPr kumimoji="1" lang="ja-JP" altLang="en-US" sz="32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81F4A6-C21B-4527-A69A-D41FF321E3C3}"/>
              </a:ext>
            </a:extLst>
          </p:cNvPr>
          <p:cNvSpPr txBox="1"/>
          <p:nvPr/>
        </p:nvSpPr>
        <p:spPr>
          <a:xfrm>
            <a:off x="5922514" y="2428227"/>
            <a:ext cx="8142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accent2"/>
                </a:solidFill>
              </a:rPr>
              <a:t>“</a:t>
            </a:r>
            <a:endParaRPr lang="ko-KR" altLang="en-US" sz="7200" b="1" dirty="0">
              <a:solidFill>
                <a:schemeClr val="accent2"/>
              </a:solidFill>
            </a:endParaRPr>
          </a:p>
        </p:txBody>
      </p:sp>
      <p:sp>
        <p:nvSpPr>
          <p:cNvPr id="17" name="Snip and Round Single Corner Rectangle 8">
            <a:extLst>
              <a:ext uri="{FF2B5EF4-FFF2-40B4-BE49-F238E27FC236}">
                <a16:creationId xmlns:a16="http://schemas.microsoft.com/office/drawing/2014/main" id="{DEF6B8D6-3A51-479E-B822-24626714400C}"/>
              </a:ext>
            </a:extLst>
          </p:cNvPr>
          <p:cNvSpPr/>
          <p:nvPr/>
        </p:nvSpPr>
        <p:spPr>
          <a:xfrm rot="5400000">
            <a:off x="4337005" y="-1038482"/>
            <a:ext cx="3768632" cy="10572052"/>
          </a:xfrm>
          <a:prstGeom prst="snipRoundRect">
            <a:avLst>
              <a:gd name="adj1" fmla="val 24950"/>
              <a:gd name="adj2" fmla="val 16667"/>
            </a:avLst>
          </a:prstGeom>
          <a:solidFill>
            <a:srgbClr val="E9F6FB"/>
          </a:solidFill>
          <a:ln w="101600">
            <a:noFill/>
          </a:ln>
          <a:effectLst>
            <a:outerShdw blurRad="266700" dist="38100" dir="5400000" sx="99000" sy="99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テキスト ボックス 2">
            <a:extLst>
              <a:ext uri="{FF2B5EF4-FFF2-40B4-BE49-F238E27FC236}">
                <a16:creationId xmlns:a16="http://schemas.microsoft.com/office/drawing/2014/main" id="{9F1037A8-BAA8-4742-AF47-275237DF2110}"/>
              </a:ext>
            </a:extLst>
          </p:cNvPr>
          <p:cNvSpPr txBox="1"/>
          <p:nvPr/>
        </p:nvSpPr>
        <p:spPr>
          <a:xfrm>
            <a:off x="953198" y="1840006"/>
            <a:ext cx="1906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Answer</a:t>
            </a:r>
            <a:endParaRPr kumimoji="1" lang="ja-JP" altLang="en-US" sz="2800" dirty="0">
              <a:latin typeface="나눔스퀘어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E94425-4AF5-4FEA-862B-AA124B9EE0A0}"/>
              </a:ext>
            </a:extLst>
          </p:cNvPr>
          <p:cNvSpPr/>
          <p:nvPr/>
        </p:nvSpPr>
        <p:spPr>
          <a:xfrm>
            <a:off x="9690847" y="504893"/>
            <a:ext cx="2088776" cy="5428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>
                <a:latin typeface="+mj-ea"/>
                <a:ea typeface="+mj-ea"/>
              </a:rPr>
              <a:t>ex2</a:t>
            </a:r>
            <a:endParaRPr lang="ko-KR" altLang="en-US" sz="3000" dirty="0"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78C6092-4CCF-4133-B6C1-4638E98E5816}"/>
              </a:ext>
            </a:extLst>
          </p:cNvPr>
          <p:cNvSpPr/>
          <p:nvPr/>
        </p:nvSpPr>
        <p:spPr>
          <a:xfrm>
            <a:off x="1299697" y="2575317"/>
            <a:ext cx="9843247" cy="3365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가족내 </a:t>
            </a:r>
            <a:r>
              <a:rPr lang="ko-KR" altLang="en-US" dirty="0" err="1">
                <a:latin typeface="+mn-ea"/>
              </a:rPr>
              <a:t>세대원중에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한명도</a:t>
            </a:r>
            <a:r>
              <a:rPr lang="ko-KR" altLang="en-US" dirty="0">
                <a:latin typeface="+mn-ea"/>
              </a:rPr>
              <a:t> 집을 소유한 사람이 없으면, 즉 </a:t>
            </a:r>
            <a:r>
              <a:rPr lang="ko-KR" altLang="en-US" dirty="0" err="1">
                <a:latin typeface="+mn-ea"/>
              </a:rPr>
              <a:t>세대원</a:t>
            </a:r>
            <a:r>
              <a:rPr lang="ko-KR" altLang="en-US" dirty="0">
                <a:latin typeface="+mn-ea"/>
              </a:rPr>
              <a:t> 모두 무주택이면 장애인 특별공급 대상이 됩니다. 신청은 장애인 명의나 장애인과 같이 거주하는 </a:t>
            </a:r>
            <a:r>
              <a:rPr lang="ko-KR" altLang="en-US" dirty="0" err="1">
                <a:latin typeface="+mn-ea"/>
              </a:rPr>
              <a:t>세대원</a:t>
            </a:r>
            <a:r>
              <a:rPr lang="ko-KR" altLang="en-US" dirty="0">
                <a:latin typeface="+mn-ea"/>
              </a:rPr>
              <a:t> 명의로 청약신청해도 됩니다. 단 요즘 요건이 강화되어 서울이나 수도권 지역은 세대주만 청약신청이 가능한 곳이 있습니다. 지원대상 무주택 세대 구성원으로서 장애인 등록증이 교부된 자 국민주택 등의 주택을 건설하여 공급하는 경우에 입주자 모집공고일 현재 무주택 세대 구성원으로서 「장애인복지법」 제32조에 따라 장애인 등록증이 교부된 자 등에게 관련 기관의 장이 정하는 우선순위 기준에 따라 한차례에 한정하여 1세대 1주택의 기준으로 그 </a:t>
            </a:r>
            <a:r>
              <a:rPr lang="ko-KR" altLang="en-US" dirty="0" err="1">
                <a:latin typeface="+mn-ea"/>
              </a:rPr>
              <a:t>건설량의</a:t>
            </a:r>
            <a:r>
              <a:rPr lang="ko-KR" altLang="en-US" dirty="0">
                <a:latin typeface="+mn-ea"/>
              </a:rPr>
              <a:t> 10퍼센트의 범위에서 </a:t>
            </a:r>
            <a:r>
              <a:rPr lang="ko-KR" altLang="en-US" dirty="0" err="1">
                <a:latin typeface="+mn-ea"/>
              </a:rPr>
              <a:t>특별공급함</a:t>
            </a:r>
            <a:r>
              <a:rPr lang="ko-KR" altLang="en-US" dirty="0">
                <a:latin typeface="+mn-ea"/>
              </a:rPr>
              <a:t> https://www.gov.kr/portal/service/serviceInfo/B55201300008</a:t>
            </a:r>
          </a:p>
        </p:txBody>
      </p:sp>
    </p:spTree>
    <p:extLst>
      <p:ext uri="{BB962C8B-B14F-4D97-AF65-F5344CB8AC3E}">
        <p14:creationId xmlns:p14="http://schemas.microsoft.com/office/powerpoint/2010/main" val="333614669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04800" y="292100"/>
            <a:ext cx="5791200" cy="967740"/>
            <a:chOff x="254000" y="292100"/>
            <a:chExt cx="4025900" cy="609600"/>
          </a:xfrm>
        </p:grpSpPr>
        <p:sp>
          <p:nvSpPr>
            <p:cNvPr id="2" name="正方形/長方形 1"/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/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id="{6C1B9AC2-2F8C-4FD2-9D89-85BC84120D29}"/>
              </a:ext>
            </a:extLst>
          </p:cNvPr>
          <p:cNvSpPr txBox="1"/>
          <p:nvPr/>
        </p:nvSpPr>
        <p:spPr>
          <a:xfrm>
            <a:off x="852864" y="360471"/>
            <a:ext cx="18630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</a:t>
            </a:r>
            <a:endParaRPr kumimoji="1" lang="ja-JP" altLang="en-US" sz="48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6" name="テキスト ボックス 2">
            <a:extLst>
              <a:ext uri="{FF2B5EF4-FFF2-40B4-BE49-F238E27FC236}">
                <a16:creationId xmlns:a16="http://schemas.microsoft.com/office/drawing/2014/main" id="{EA01C5C9-E03A-48F8-A658-E9AB8E6C5774}"/>
              </a:ext>
            </a:extLst>
          </p:cNvPr>
          <p:cNvSpPr txBox="1"/>
          <p:nvPr/>
        </p:nvSpPr>
        <p:spPr>
          <a:xfrm>
            <a:off x="852863" y="1328211"/>
            <a:ext cx="4063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preprocessing</a:t>
            </a:r>
            <a:endParaRPr kumimoji="1" lang="ja-JP" altLang="en-US" sz="32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81F4A6-C21B-4527-A69A-D41FF321E3C3}"/>
              </a:ext>
            </a:extLst>
          </p:cNvPr>
          <p:cNvSpPr txBox="1"/>
          <p:nvPr/>
        </p:nvSpPr>
        <p:spPr>
          <a:xfrm>
            <a:off x="5922514" y="2428227"/>
            <a:ext cx="8142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accent2"/>
                </a:solidFill>
              </a:rPr>
              <a:t>“</a:t>
            </a:r>
            <a:endParaRPr lang="ko-KR" altLang="en-US" sz="7200" b="1" dirty="0">
              <a:solidFill>
                <a:schemeClr val="accent2"/>
              </a:solidFill>
            </a:endParaRPr>
          </a:p>
        </p:txBody>
      </p:sp>
      <p:sp>
        <p:nvSpPr>
          <p:cNvPr id="17" name="Snip and Round Single Corner Rectangle 8">
            <a:extLst>
              <a:ext uri="{FF2B5EF4-FFF2-40B4-BE49-F238E27FC236}">
                <a16:creationId xmlns:a16="http://schemas.microsoft.com/office/drawing/2014/main" id="{DEF6B8D6-3A51-479E-B822-24626714400C}"/>
              </a:ext>
            </a:extLst>
          </p:cNvPr>
          <p:cNvSpPr/>
          <p:nvPr/>
        </p:nvSpPr>
        <p:spPr>
          <a:xfrm rot="5400000">
            <a:off x="4337005" y="-1038482"/>
            <a:ext cx="3768632" cy="10572052"/>
          </a:xfrm>
          <a:prstGeom prst="snipRoundRect">
            <a:avLst>
              <a:gd name="adj1" fmla="val 24950"/>
              <a:gd name="adj2" fmla="val 16667"/>
            </a:avLst>
          </a:prstGeom>
          <a:solidFill>
            <a:srgbClr val="E9F6FB"/>
          </a:solidFill>
          <a:ln w="101600">
            <a:noFill/>
          </a:ln>
          <a:effectLst>
            <a:outerShdw blurRad="266700" dist="38100" dir="5400000" sx="99000" sy="99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テキスト ボックス 2">
            <a:extLst>
              <a:ext uri="{FF2B5EF4-FFF2-40B4-BE49-F238E27FC236}">
                <a16:creationId xmlns:a16="http://schemas.microsoft.com/office/drawing/2014/main" id="{9F1037A8-BAA8-4742-AF47-275237DF2110}"/>
              </a:ext>
            </a:extLst>
          </p:cNvPr>
          <p:cNvSpPr txBox="1"/>
          <p:nvPr/>
        </p:nvSpPr>
        <p:spPr>
          <a:xfrm>
            <a:off x="953198" y="1840006"/>
            <a:ext cx="1906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Answer</a:t>
            </a:r>
            <a:endParaRPr kumimoji="1" lang="ja-JP" altLang="en-US" sz="2800" dirty="0">
              <a:latin typeface="나눔스퀘어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E94425-4AF5-4FEA-862B-AA124B9EE0A0}"/>
              </a:ext>
            </a:extLst>
          </p:cNvPr>
          <p:cNvSpPr/>
          <p:nvPr/>
        </p:nvSpPr>
        <p:spPr>
          <a:xfrm>
            <a:off x="9690847" y="504893"/>
            <a:ext cx="2088776" cy="5428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>
                <a:latin typeface="+mj-ea"/>
                <a:ea typeface="+mj-ea"/>
              </a:rPr>
              <a:t>ex</a:t>
            </a:r>
            <a:r>
              <a:rPr lang="en-US" altLang="ko-KR" sz="3000" dirty="0">
                <a:latin typeface="+mj-ea"/>
                <a:ea typeface="+mj-ea"/>
              </a:rPr>
              <a:t>2</a:t>
            </a:r>
            <a:endParaRPr lang="ko-KR" altLang="en-US" sz="3000" dirty="0">
              <a:latin typeface="+mj-ea"/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62AB8F-90B0-4C07-8C38-FD4979959152}"/>
              </a:ext>
            </a:extLst>
          </p:cNvPr>
          <p:cNvSpPr/>
          <p:nvPr/>
        </p:nvSpPr>
        <p:spPr>
          <a:xfrm>
            <a:off x="1299697" y="2564095"/>
            <a:ext cx="9843247" cy="3365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trike="sngStrike" dirty="0">
                <a:solidFill>
                  <a:srgbClr val="FF0000"/>
                </a:solidFill>
                <a:latin typeface="+mn-ea"/>
              </a:rPr>
              <a:t>가족내 </a:t>
            </a:r>
            <a:r>
              <a:rPr lang="ko-KR" altLang="en-US" b="1" strike="sngStrike" dirty="0" err="1">
                <a:solidFill>
                  <a:srgbClr val="FF0000"/>
                </a:solidFill>
                <a:latin typeface="+mn-ea"/>
              </a:rPr>
              <a:t>세대원중에</a:t>
            </a:r>
            <a:r>
              <a:rPr lang="ko-KR" altLang="en-US" b="1" strike="sngStrike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b="1" strike="sngStrike" dirty="0" err="1">
                <a:solidFill>
                  <a:srgbClr val="FF0000"/>
                </a:solidFill>
                <a:latin typeface="+mn-ea"/>
              </a:rPr>
              <a:t>한명도</a:t>
            </a:r>
            <a:r>
              <a:rPr lang="ko-KR" altLang="en-US" b="1" strike="sngStrike" dirty="0">
                <a:solidFill>
                  <a:srgbClr val="FF0000"/>
                </a:solidFill>
                <a:latin typeface="+mn-ea"/>
              </a:rPr>
              <a:t> 집을 소유한 사람이 없으면, 즉 </a:t>
            </a:r>
            <a:r>
              <a:rPr lang="ko-KR" altLang="en-US" dirty="0" err="1">
                <a:latin typeface="+mn-ea"/>
              </a:rPr>
              <a:t>세대원</a:t>
            </a:r>
            <a:r>
              <a:rPr lang="ko-KR" altLang="en-US" dirty="0">
                <a:latin typeface="+mn-ea"/>
              </a:rPr>
              <a:t> 모두 무주택이면 장애인 특별공급 대상이 됩니다. 신청은 장애인 명의나 장애인과 같이 거주하는 </a:t>
            </a:r>
            <a:r>
              <a:rPr lang="ko-KR" altLang="en-US" dirty="0" err="1">
                <a:latin typeface="+mn-ea"/>
              </a:rPr>
              <a:t>세대원</a:t>
            </a:r>
            <a:r>
              <a:rPr lang="ko-KR" altLang="en-US" dirty="0">
                <a:latin typeface="+mn-ea"/>
              </a:rPr>
              <a:t> 명의로 청약신청해도 됩니다. </a:t>
            </a:r>
            <a:r>
              <a:rPr lang="ko-KR" altLang="en-US" b="1" strike="sngStrike" dirty="0">
                <a:solidFill>
                  <a:srgbClr val="FF0000"/>
                </a:solidFill>
                <a:latin typeface="+mn-ea"/>
              </a:rPr>
              <a:t>단 요즘 요건이 강화되어 서울이나 수도권 지역은 세대주만 청약신청이 가능한 곳이 있습니다. 지원대상 무주택 세대 구성원으로서 장애인 등록증이 교부된 자 국민주택 등의 주택을 건설하여 공급하는 경우에 입주자 모집공고일 현재 무주택 세대 구성원으로서 「장애인복지법」 제32조에 따라 장애인 등록증이 교부된 자 등에게 관련 기관의 장이 정하는 우선순위 기준에 따라 한차례에 한정하여 1세대 1주택의 기준으로 그 </a:t>
            </a:r>
            <a:r>
              <a:rPr lang="ko-KR" altLang="en-US" b="1" strike="sngStrike" dirty="0" err="1">
                <a:solidFill>
                  <a:srgbClr val="FF0000"/>
                </a:solidFill>
                <a:latin typeface="+mn-ea"/>
              </a:rPr>
              <a:t>건설량의</a:t>
            </a:r>
            <a:r>
              <a:rPr lang="ko-KR" altLang="en-US" b="1" strike="sngStrike" dirty="0">
                <a:solidFill>
                  <a:srgbClr val="FF0000"/>
                </a:solidFill>
                <a:latin typeface="+mn-ea"/>
              </a:rPr>
              <a:t> 10퍼센트의 범위에서 </a:t>
            </a:r>
            <a:r>
              <a:rPr lang="ko-KR" altLang="en-US" b="1" strike="sngStrike" dirty="0" err="1">
                <a:solidFill>
                  <a:srgbClr val="FF0000"/>
                </a:solidFill>
                <a:latin typeface="+mn-ea"/>
              </a:rPr>
              <a:t>특별공급함</a:t>
            </a:r>
            <a:r>
              <a:rPr lang="ko-KR" altLang="en-US" b="1" strike="sngStrike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b="1" strike="sngStrike" dirty="0">
                <a:solidFill>
                  <a:schemeClr val="accent4"/>
                </a:solidFill>
                <a:latin typeface="+mn-ea"/>
              </a:rPr>
              <a:t>https://www.gov.kr/portal/service/serviceInfo/B55201300008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45600B-2D76-4634-97BF-7D1952582B56}"/>
              </a:ext>
            </a:extLst>
          </p:cNvPr>
          <p:cNvSpPr txBox="1"/>
          <p:nvPr/>
        </p:nvSpPr>
        <p:spPr>
          <a:xfrm>
            <a:off x="465731" y="6168441"/>
            <a:ext cx="10913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highlight>
                  <a:srgbClr val="FFFF00"/>
                </a:highlight>
                <a:latin typeface="+mn-ea"/>
              </a:rPr>
              <a:t>질문에 관련 없는 내용 삭제 </a:t>
            </a:r>
            <a:r>
              <a:rPr lang="en-US" altLang="ko-KR" b="1" dirty="0">
                <a:highlight>
                  <a:srgbClr val="FFFF00"/>
                </a:highlight>
                <a:latin typeface="+mn-ea"/>
              </a:rPr>
              <a:t>+ </a:t>
            </a:r>
            <a:r>
              <a:rPr lang="ko-KR" altLang="en-US" b="1" dirty="0">
                <a:highlight>
                  <a:srgbClr val="FFFF00"/>
                </a:highlight>
                <a:latin typeface="+mn-ea"/>
              </a:rPr>
              <a:t>신뢰성 확보되지 않는 답변 삭제 </a:t>
            </a:r>
            <a:r>
              <a:rPr lang="en-US" altLang="ko-KR" b="1" dirty="0">
                <a:highlight>
                  <a:srgbClr val="FFFF00"/>
                </a:highlight>
                <a:latin typeface="+mn-ea"/>
              </a:rPr>
              <a:t>+ </a:t>
            </a:r>
            <a:r>
              <a:rPr lang="ko-KR" altLang="en-US" b="1" dirty="0">
                <a:highlight>
                  <a:srgbClr val="FFFF00"/>
                </a:highlight>
                <a:latin typeface="+mn-ea"/>
              </a:rPr>
              <a:t>부가적인 링크 삭제</a:t>
            </a:r>
            <a:r>
              <a:rPr lang="en-US" altLang="ko-KR" b="1" dirty="0">
                <a:highlight>
                  <a:srgbClr val="FFFF00"/>
                </a:highlight>
                <a:latin typeface="+mn-ea"/>
              </a:rPr>
              <a:t> </a:t>
            </a:r>
            <a:r>
              <a:rPr lang="ko-KR" altLang="en-US" b="1" dirty="0">
                <a:highlight>
                  <a:srgbClr val="FFFF00"/>
                </a:highlight>
                <a:latin typeface="+mn-ea"/>
              </a:rPr>
              <a:t>후 약 </a:t>
            </a:r>
            <a:r>
              <a:rPr lang="en-US" altLang="ko-KR" b="1" dirty="0">
                <a:highlight>
                  <a:srgbClr val="FFFF00"/>
                </a:highlight>
                <a:latin typeface="+mn-ea"/>
              </a:rPr>
              <a:t>15000</a:t>
            </a:r>
            <a:r>
              <a:rPr lang="ko-KR" altLang="en-US" b="1" dirty="0">
                <a:highlight>
                  <a:srgbClr val="FFFF00"/>
                </a:highlight>
                <a:latin typeface="+mn-ea"/>
              </a:rPr>
              <a:t>개 데이터 셋 구성</a:t>
            </a:r>
          </a:p>
        </p:txBody>
      </p:sp>
    </p:spTree>
    <p:extLst>
      <p:ext uri="{BB962C8B-B14F-4D97-AF65-F5344CB8AC3E}">
        <p14:creationId xmlns:p14="http://schemas.microsoft.com/office/powerpoint/2010/main" val="1686455255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DCE932-ED1C-47D7-BBD7-14FB8B0DA607}"/>
              </a:ext>
            </a:extLst>
          </p:cNvPr>
          <p:cNvSpPr/>
          <p:nvPr/>
        </p:nvSpPr>
        <p:spPr>
          <a:xfrm>
            <a:off x="6096000" y="142240"/>
            <a:ext cx="5953760" cy="6583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長方形 11">
            <a:extLst>
              <a:ext uri="{FF2B5EF4-FFF2-40B4-BE49-F238E27FC236}">
                <a16:creationId xmlns:a16="http://schemas.microsoft.com/office/drawing/2014/main" id="{E9A6741D-3434-4C6B-AA94-A9031BF9E7C3}"/>
              </a:ext>
            </a:extLst>
          </p:cNvPr>
          <p:cNvSpPr/>
          <p:nvPr/>
        </p:nvSpPr>
        <p:spPr>
          <a:xfrm>
            <a:off x="-3" y="2245491"/>
            <a:ext cx="6096003" cy="2199191"/>
          </a:xfrm>
          <a:prstGeom prst="rect">
            <a:avLst/>
          </a:prstGeom>
          <a:solidFill>
            <a:schemeClr val="tx1">
              <a:lumMod val="20000"/>
              <a:lumOff val="80000"/>
              <a:alpha val="58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ja-JP" altLang="ru-RU" noProof="0" dirty="0">
              <a:latin typeface="Meiryo UI" panose="020B0604030504040204" pitchFamily="50" charset="-128"/>
            </a:endParaRPr>
          </a:p>
        </p:txBody>
      </p:sp>
      <p:sp>
        <p:nvSpPr>
          <p:cNvPr id="50" name="テキスト ボックス 2">
            <a:extLst>
              <a:ext uri="{FF2B5EF4-FFF2-40B4-BE49-F238E27FC236}">
                <a16:creationId xmlns:a16="http://schemas.microsoft.com/office/drawing/2014/main" id="{B5A191F2-76CA-4162-906D-02519A2B17F4}"/>
              </a:ext>
            </a:extLst>
          </p:cNvPr>
          <p:cNvSpPr txBox="1"/>
          <p:nvPr/>
        </p:nvSpPr>
        <p:spPr>
          <a:xfrm>
            <a:off x="1840758" y="2538336"/>
            <a:ext cx="20458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Part3.</a:t>
            </a:r>
          </a:p>
          <a:p>
            <a:r>
              <a:rPr lang="ko-KR" altLang="en-US" sz="4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</a:t>
            </a:r>
            <a:endParaRPr lang="en-US" altLang="ko-KR" sz="4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074" name="Picture 2" descr="관련 이미지">
            <a:extLst>
              <a:ext uri="{FF2B5EF4-FFF2-40B4-BE49-F238E27FC236}">
                <a16:creationId xmlns:a16="http://schemas.microsoft.com/office/drawing/2014/main" id="{F1F7FD38-6378-4A8E-B5DC-A2E9B55C48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7167" l="10000" r="92625">
                        <a14:foregroundMark x1="45625" y1="18333" x2="53625" y2="17667"/>
                        <a14:foregroundMark x1="53625" y1="17667" x2="58375" y2="17667"/>
                        <a14:foregroundMark x1="58375" y1="16500" x2="61250" y2="18500"/>
                        <a14:foregroundMark x1="52000" y1="94500" x2="68375" y2="97333"/>
                        <a14:foregroundMark x1="92875" y1="49000" x2="91884" y2="41555"/>
                        <a14:foregroundMark x1="91791" y1="41729" x2="92625" y2="50500"/>
                        <a14:backgroundMark x1="92000" y1="37333" x2="91625" y2="39500"/>
                        <a14:backgroundMark x1="91375" y1="39500" x2="92125" y2="39833"/>
                        <a14:backgroundMark x1="91125" y1="39167" x2="91875" y2="40000"/>
                        <a14:backgroundMark x1="91125" y1="39833" x2="92625" y2="40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576"/>
          <a:stretch/>
        </p:blipFill>
        <p:spPr bwMode="auto">
          <a:xfrm>
            <a:off x="5509550" y="1210569"/>
            <a:ext cx="6763473" cy="473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D4E21FE2-47C1-4792-8FA3-74B9D1AC22D0}"/>
              </a:ext>
            </a:extLst>
          </p:cNvPr>
          <p:cNvGrpSpPr/>
          <p:nvPr/>
        </p:nvGrpSpPr>
        <p:grpSpPr>
          <a:xfrm>
            <a:off x="6531893" y="2803322"/>
            <a:ext cx="1927785" cy="831209"/>
            <a:chOff x="2935952" y="2016880"/>
            <a:chExt cx="2698827" cy="1126995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F5DCD4D9-4FE7-40AA-8305-F73012AB4844}"/>
                </a:ext>
              </a:extLst>
            </p:cNvPr>
            <p:cNvSpPr/>
            <p:nvPr/>
          </p:nvSpPr>
          <p:spPr>
            <a:xfrm>
              <a:off x="2935952" y="2016880"/>
              <a:ext cx="2504150" cy="1126995"/>
            </a:xfrm>
            <a:prstGeom prst="roundRect">
              <a:avLst>
                <a:gd name="adj" fmla="val 2385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608C8643-109F-48D7-A8B9-5B8B3AE4D3D6}"/>
                </a:ext>
              </a:extLst>
            </p:cNvPr>
            <p:cNvSpPr/>
            <p:nvPr/>
          </p:nvSpPr>
          <p:spPr>
            <a:xfrm rot="1093431">
              <a:off x="4750500" y="2751428"/>
              <a:ext cx="884279" cy="346563"/>
            </a:xfrm>
            <a:prstGeom prst="triangle">
              <a:avLst>
                <a:gd name="adj" fmla="val 5169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A9A246B-8710-4710-A87F-BC8FDF3C0235}"/>
              </a:ext>
            </a:extLst>
          </p:cNvPr>
          <p:cNvGrpSpPr/>
          <p:nvPr/>
        </p:nvGrpSpPr>
        <p:grpSpPr>
          <a:xfrm>
            <a:off x="6972959" y="1810919"/>
            <a:ext cx="1492962" cy="832006"/>
            <a:chOff x="6972959" y="1810919"/>
            <a:chExt cx="1492962" cy="83200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AE4D539-9D78-4E0B-B039-F20C8A172015}"/>
                </a:ext>
              </a:extLst>
            </p:cNvPr>
            <p:cNvGrpSpPr/>
            <p:nvPr/>
          </p:nvGrpSpPr>
          <p:grpSpPr>
            <a:xfrm>
              <a:off x="6972959" y="1810919"/>
              <a:ext cx="1492962" cy="832006"/>
              <a:chOff x="3553427" y="671331"/>
              <a:chExt cx="2090090" cy="1128075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81DE0B24-9AE1-4269-B498-8845BC57A8B6}"/>
                  </a:ext>
                </a:extLst>
              </p:cNvPr>
              <p:cNvSpPr/>
              <p:nvPr/>
            </p:nvSpPr>
            <p:spPr>
              <a:xfrm>
                <a:off x="3553427" y="671331"/>
                <a:ext cx="1886673" cy="1126995"/>
              </a:xfrm>
              <a:prstGeom prst="roundRect">
                <a:avLst>
                  <a:gd name="adj" fmla="val 23856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" name="이등변 삼각형 4">
                <a:extLst>
                  <a:ext uri="{FF2B5EF4-FFF2-40B4-BE49-F238E27FC236}">
                    <a16:creationId xmlns:a16="http://schemas.microsoft.com/office/drawing/2014/main" id="{0F669DB0-96A6-4400-BF61-2A0DBD80B6B7}"/>
                  </a:ext>
                </a:extLst>
              </p:cNvPr>
              <p:cNvSpPr/>
              <p:nvPr/>
            </p:nvSpPr>
            <p:spPr>
              <a:xfrm rot="755191">
                <a:off x="4995334" y="1452843"/>
                <a:ext cx="648183" cy="346563"/>
              </a:xfrm>
              <a:prstGeom prst="triangle">
                <a:avLst>
                  <a:gd name="adj" fmla="val 48224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5141EFAA-1A66-40B0-A0D7-BFC696F95519}"/>
                </a:ext>
              </a:extLst>
            </p:cNvPr>
            <p:cNvSpPr/>
            <p:nvPr/>
          </p:nvSpPr>
          <p:spPr>
            <a:xfrm flipV="1">
              <a:off x="7085828" y="1930722"/>
              <a:ext cx="614702" cy="5842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682FBD74-9A58-4BE6-B17C-3C2D2BE8DE9A}"/>
                </a:ext>
              </a:extLst>
            </p:cNvPr>
            <p:cNvSpPr/>
            <p:nvPr/>
          </p:nvSpPr>
          <p:spPr>
            <a:xfrm flipV="1">
              <a:off x="7766205" y="1930722"/>
              <a:ext cx="402838" cy="5842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1756FAB3-17F2-47E2-80CB-99178BED6B39}"/>
                </a:ext>
              </a:extLst>
            </p:cNvPr>
            <p:cNvSpPr/>
            <p:nvPr/>
          </p:nvSpPr>
          <p:spPr>
            <a:xfrm flipV="1">
              <a:off x="7085828" y="2074258"/>
              <a:ext cx="934394" cy="6389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B520140-7022-4ED9-94E7-EBBE698C4CFA}"/>
              </a:ext>
            </a:extLst>
          </p:cNvPr>
          <p:cNvSpPr/>
          <p:nvPr/>
        </p:nvSpPr>
        <p:spPr>
          <a:xfrm flipV="1">
            <a:off x="6655494" y="2922117"/>
            <a:ext cx="522597" cy="4981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A7D2511-9A75-4AD2-8323-CE6B76E8F3E6}"/>
              </a:ext>
            </a:extLst>
          </p:cNvPr>
          <p:cNvSpPr/>
          <p:nvPr/>
        </p:nvSpPr>
        <p:spPr>
          <a:xfrm flipV="1">
            <a:off x="6655494" y="3099475"/>
            <a:ext cx="934394" cy="506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BE5BF2A-2A81-4591-9D56-68F8FDC87361}"/>
              </a:ext>
            </a:extLst>
          </p:cNvPr>
          <p:cNvSpPr/>
          <p:nvPr/>
        </p:nvSpPr>
        <p:spPr>
          <a:xfrm flipV="1">
            <a:off x="7255256" y="2924198"/>
            <a:ext cx="839377" cy="506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4201D88-7A93-4C42-A1F8-CDA9A6FBDA2E}"/>
              </a:ext>
            </a:extLst>
          </p:cNvPr>
          <p:cNvSpPr/>
          <p:nvPr/>
        </p:nvSpPr>
        <p:spPr>
          <a:xfrm>
            <a:off x="8444220" y="2515122"/>
            <a:ext cx="718026" cy="913878"/>
          </a:xfrm>
          <a:prstGeom prst="rect">
            <a:avLst/>
          </a:prstGeom>
          <a:solidFill>
            <a:srgbClr val="F3F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0E854DC-FBBD-4522-86ED-876DACFF22D3}"/>
              </a:ext>
            </a:extLst>
          </p:cNvPr>
          <p:cNvSpPr/>
          <p:nvPr/>
        </p:nvSpPr>
        <p:spPr>
          <a:xfrm>
            <a:off x="8349763" y="2715487"/>
            <a:ext cx="331320" cy="537240"/>
          </a:xfrm>
          <a:prstGeom prst="rect">
            <a:avLst/>
          </a:prstGeom>
          <a:solidFill>
            <a:srgbClr val="F3F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D967EE7-030D-4C46-80C8-7411B17752E5}"/>
              </a:ext>
            </a:extLst>
          </p:cNvPr>
          <p:cNvSpPr/>
          <p:nvPr/>
        </p:nvSpPr>
        <p:spPr>
          <a:xfrm>
            <a:off x="8387262" y="2436957"/>
            <a:ext cx="699200" cy="857046"/>
          </a:xfrm>
          <a:prstGeom prst="ellipse">
            <a:avLst/>
          </a:prstGeom>
          <a:solidFill>
            <a:srgbClr val="CCD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 descr="개, 앉아있는, 착용, 작은이(가) 표시된 사진&#10;&#10;자동 생성된 설명">
            <a:extLst>
              <a:ext uri="{FF2B5EF4-FFF2-40B4-BE49-F238E27FC236}">
                <a16:creationId xmlns:a16="http://schemas.microsoft.com/office/drawing/2014/main" id="{A5BD176F-B34D-4330-82E7-2AC6FB24F2D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220" y="2446429"/>
            <a:ext cx="572746" cy="76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4189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04800" y="292100"/>
            <a:ext cx="5791200" cy="967740"/>
            <a:chOff x="254000" y="292100"/>
            <a:chExt cx="4025900" cy="609600"/>
          </a:xfrm>
        </p:grpSpPr>
        <p:sp>
          <p:nvSpPr>
            <p:cNvPr id="2" name="正方形/長方形 1"/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/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id="{6C1B9AC2-2F8C-4FD2-9D89-85BC84120D29}"/>
              </a:ext>
            </a:extLst>
          </p:cNvPr>
          <p:cNvSpPr txBox="1"/>
          <p:nvPr/>
        </p:nvSpPr>
        <p:spPr>
          <a:xfrm>
            <a:off x="852864" y="360471"/>
            <a:ext cx="20008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latin typeface="나눔스퀘어 ExtraBold" panose="020B0600000101010101" pitchFamily="50" charset="-127"/>
                <a:ea typeface="나눔스퀘어라운드 ExtraBold" panose="020B0600000101010101" pitchFamily="50" charset="-127"/>
              </a:rPr>
              <a:t>Model</a:t>
            </a:r>
            <a:endParaRPr kumimoji="1" lang="ja-JP" altLang="en-US" sz="48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6" name="テキスト ボックス 2">
            <a:extLst>
              <a:ext uri="{FF2B5EF4-FFF2-40B4-BE49-F238E27FC236}">
                <a16:creationId xmlns:a16="http://schemas.microsoft.com/office/drawing/2014/main" id="{EA01C5C9-E03A-48F8-A658-E9AB8E6C5774}"/>
              </a:ext>
            </a:extLst>
          </p:cNvPr>
          <p:cNvSpPr txBox="1"/>
          <p:nvPr/>
        </p:nvSpPr>
        <p:spPr>
          <a:xfrm>
            <a:off x="852863" y="1328211"/>
            <a:ext cx="21078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latin typeface="나눔스퀘어 ExtraBold" panose="020B0600000101010101" pitchFamily="50" charset="-127"/>
                <a:ea typeface="나눔스퀘어라운드 ExtraBold" panose="020B0600000101010101" pitchFamily="50" charset="-127"/>
              </a:rPr>
              <a:t>Approach</a:t>
            </a:r>
            <a:endParaRPr kumimoji="1" lang="ja-JP" altLang="en-US" sz="32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3" name="テキスト ボックス 2">
            <a:extLst>
              <a:ext uri="{FF2B5EF4-FFF2-40B4-BE49-F238E27FC236}">
                <a16:creationId xmlns:a16="http://schemas.microsoft.com/office/drawing/2014/main" id="{9F1037A8-BAA8-4742-AF47-275237DF2110}"/>
              </a:ext>
            </a:extLst>
          </p:cNvPr>
          <p:cNvSpPr txBox="1"/>
          <p:nvPr/>
        </p:nvSpPr>
        <p:spPr>
          <a:xfrm>
            <a:off x="953198" y="1840006"/>
            <a:ext cx="1068374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Similarity :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질문과 유사도가 가장 높은 </a:t>
            </a:r>
            <a:r>
              <a:rPr lang="en-US" altLang="ja-JP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질문을 찾아 그 질문의 답변을 </a:t>
            </a:r>
            <a:r>
              <a:rPr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챗봇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답변으로 제시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DL Generation Model :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질문과 문장을 생성 모델에 학습시켜서 질문에 대한 답변 자체를 학습하여 </a:t>
            </a:r>
            <a:r>
              <a:rPr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챗봇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답변으로 제시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Q-A Model :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질문에 대한 답변을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Q-A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학습시켜 </a:t>
            </a:r>
            <a:r>
              <a:rPr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챗봇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답변으로 제시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Ensemble :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위의 방법들을 적절히 혼합하여 사용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048321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04800" y="292100"/>
            <a:ext cx="5791200" cy="967740"/>
            <a:chOff x="254000" y="292100"/>
            <a:chExt cx="4025900" cy="609600"/>
          </a:xfrm>
        </p:grpSpPr>
        <p:sp>
          <p:nvSpPr>
            <p:cNvPr id="2" name="正方形/長方形 1"/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/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id="{6C1B9AC2-2F8C-4FD2-9D89-85BC84120D29}"/>
              </a:ext>
            </a:extLst>
          </p:cNvPr>
          <p:cNvSpPr txBox="1"/>
          <p:nvPr/>
        </p:nvSpPr>
        <p:spPr>
          <a:xfrm>
            <a:off x="852864" y="360471"/>
            <a:ext cx="20008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latin typeface="나눔스퀘어 ExtraBold" panose="020B0600000101010101" pitchFamily="50" charset="-127"/>
                <a:ea typeface="나눔스퀘어라운드 ExtraBold" panose="020B0600000101010101" pitchFamily="50" charset="-127"/>
              </a:rPr>
              <a:t>Model</a:t>
            </a:r>
            <a:endParaRPr kumimoji="1" lang="ja-JP" altLang="en-US" sz="48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6" name="テキスト ボックス 2">
            <a:extLst>
              <a:ext uri="{FF2B5EF4-FFF2-40B4-BE49-F238E27FC236}">
                <a16:creationId xmlns:a16="http://schemas.microsoft.com/office/drawing/2014/main" id="{EA01C5C9-E03A-48F8-A658-E9AB8E6C5774}"/>
              </a:ext>
            </a:extLst>
          </p:cNvPr>
          <p:cNvSpPr txBox="1"/>
          <p:nvPr/>
        </p:nvSpPr>
        <p:spPr>
          <a:xfrm>
            <a:off x="852863" y="1328211"/>
            <a:ext cx="21078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latin typeface="나눔스퀘어 ExtraBold" panose="020B0600000101010101" pitchFamily="50" charset="-127"/>
                <a:ea typeface="나눔스퀘어라운드 ExtraBold" panose="020B0600000101010101" pitchFamily="50" charset="-127"/>
              </a:rPr>
              <a:t>Approach</a:t>
            </a:r>
            <a:endParaRPr kumimoji="1" lang="ja-JP" altLang="en-US" sz="32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3" name="テキスト ボックス 2">
            <a:extLst>
              <a:ext uri="{FF2B5EF4-FFF2-40B4-BE49-F238E27FC236}">
                <a16:creationId xmlns:a16="http://schemas.microsoft.com/office/drawing/2014/main" id="{9F1037A8-BAA8-4742-AF47-275237DF2110}"/>
              </a:ext>
            </a:extLst>
          </p:cNvPr>
          <p:cNvSpPr txBox="1"/>
          <p:nvPr/>
        </p:nvSpPr>
        <p:spPr>
          <a:xfrm>
            <a:off x="953198" y="1840006"/>
            <a:ext cx="10683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Similarity :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질문과 유사도가 가장 높은 </a:t>
            </a:r>
            <a:r>
              <a:rPr lang="en-US" altLang="ja-JP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질문을 찾아 그 질문의 답변을 </a:t>
            </a:r>
            <a:r>
              <a:rPr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챗봇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답변으로 제시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Picture 2" descr="jaccard similarity에 대한 이미지 검색결과">
            <a:extLst>
              <a:ext uri="{FF2B5EF4-FFF2-40B4-BE49-F238E27FC236}">
                <a16:creationId xmlns:a16="http://schemas.microsoft.com/office/drawing/2014/main" id="{0E5595A6-9DB7-472B-B3E5-61BDDE2D4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19" y="3015114"/>
            <a:ext cx="2292445" cy="175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FF03DD-A3D7-4812-B901-EA0C5526C803}"/>
              </a:ext>
            </a:extLst>
          </p:cNvPr>
          <p:cNvSpPr txBox="1"/>
          <p:nvPr/>
        </p:nvSpPr>
        <p:spPr>
          <a:xfrm>
            <a:off x="578832" y="5033466"/>
            <a:ext cx="2950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①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Jaccard Similarity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C7CBA4-98BC-4A09-9BFD-5C84C8D7D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9962" y="3069273"/>
            <a:ext cx="2335825" cy="18051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733305E-C46F-4EB8-A9FF-E5A261D59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047" y="3015114"/>
            <a:ext cx="3371392" cy="185933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DE1B4487-68EE-4377-B38A-790084B719EB}"/>
              </a:ext>
            </a:extLst>
          </p:cNvPr>
          <p:cNvSpPr/>
          <p:nvPr/>
        </p:nvSpPr>
        <p:spPr>
          <a:xfrm>
            <a:off x="8453243" y="3811604"/>
            <a:ext cx="500514" cy="567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17F286-2D6E-416D-AB77-C341BC55C781}"/>
              </a:ext>
            </a:extLst>
          </p:cNvPr>
          <p:cNvSpPr txBox="1"/>
          <p:nvPr/>
        </p:nvSpPr>
        <p:spPr>
          <a:xfrm>
            <a:off x="6747020" y="5033466"/>
            <a:ext cx="4244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②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Embedding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후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Cos similarity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오른쪽 중괄호 12">
            <a:extLst>
              <a:ext uri="{FF2B5EF4-FFF2-40B4-BE49-F238E27FC236}">
                <a16:creationId xmlns:a16="http://schemas.microsoft.com/office/drawing/2014/main" id="{AAF26D26-D42C-4DB1-A3E7-050FE4EC785B}"/>
              </a:ext>
            </a:extLst>
          </p:cNvPr>
          <p:cNvSpPr/>
          <p:nvPr/>
        </p:nvSpPr>
        <p:spPr>
          <a:xfrm rot="5400000">
            <a:off x="5260315" y="2762488"/>
            <a:ext cx="369332" cy="564995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18A08B-5081-4A3A-A053-262E77D3C5C8}"/>
              </a:ext>
            </a:extLst>
          </p:cNvPr>
          <p:cNvSpPr txBox="1"/>
          <p:nvPr/>
        </p:nvSpPr>
        <p:spPr>
          <a:xfrm>
            <a:off x="3337416" y="5939196"/>
            <a:ext cx="4244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③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Ensemble Method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457731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04800" y="292100"/>
            <a:ext cx="5791200" cy="967740"/>
            <a:chOff x="254000" y="292100"/>
            <a:chExt cx="4025900" cy="609600"/>
          </a:xfrm>
        </p:grpSpPr>
        <p:sp>
          <p:nvSpPr>
            <p:cNvPr id="2" name="正方形/長方形 1"/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/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id="{6C1B9AC2-2F8C-4FD2-9D89-85BC84120D29}"/>
              </a:ext>
            </a:extLst>
          </p:cNvPr>
          <p:cNvSpPr txBox="1"/>
          <p:nvPr/>
        </p:nvSpPr>
        <p:spPr>
          <a:xfrm>
            <a:off x="852864" y="360471"/>
            <a:ext cx="20008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latin typeface="나눔스퀘어 ExtraBold" panose="020B0600000101010101" pitchFamily="50" charset="-127"/>
                <a:ea typeface="나눔스퀘어라운드 ExtraBold" panose="020B0600000101010101" pitchFamily="50" charset="-127"/>
              </a:rPr>
              <a:t>Model</a:t>
            </a:r>
            <a:endParaRPr kumimoji="1" lang="ja-JP" altLang="en-US" sz="48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6" name="テキスト ボックス 2">
            <a:extLst>
              <a:ext uri="{FF2B5EF4-FFF2-40B4-BE49-F238E27FC236}">
                <a16:creationId xmlns:a16="http://schemas.microsoft.com/office/drawing/2014/main" id="{EA01C5C9-E03A-48F8-A658-E9AB8E6C5774}"/>
              </a:ext>
            </a:extLst>
          </p:cNvPr>
          <p:cNvSpPr txBox="1"/>
          <p:nvPr/>
        </p:nvSpPr>
        <p:spPr>
          <a:xfrm>
            <a:off x="852863" y="1328211"/>
            <a:ext cx="21078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latin typeface="나눔스퀘어 ExtraBold" panose="020B0600000101010101" pitchFamily="50" charset="-127"/>
                <a:ea typeface="나눔스퀘어라운드 ExtraBold" panose="020B0600000101010101" pitchFamily="50" charset="-127"/>
              </a:rPr>
              <a:t>Approach</a:t>
            </a:r>
            <a:endParaRPr kumimoji="1" lang="ja-JP" altLang="en-US" sz="32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3" name="テキスト ボックス 2">
            <a:extLst>
              <a:ext uri="{FF2B5EF4-FFF2-40B4-BE49-F238E27FC236}">
                <a16:creationId xmlns:a16="http://schemas.microsoft.com/office/drawing/2014/main" id="{9F1037A8-BAA8-4742-AF47-275237DF2110}"/>
              </a:ext>
            </a:extLst>
          </p:cNvPr>
          <p:cNvSpPr txBox="1"/>
          <p:nvPr/>
        </p:nvSpPr>
        <p:spPr>
          <a:xfrm>
            <a:off x="953198" y="1840006"/>
            <a:ext cx="10683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DL Generation Model :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질문과 문장을 생성 모델에 학습시켜서 질문에 대한 답변 자체를 학습하여 </a:t>
            </a:r>
            <a:r>
              <a:rPr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챗봇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답변으로 제시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A9AF76-2315-499F-9B95-1B310435B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78" y="3576230"/>
            <a:ext cx="3617783" cy="17946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D89F1E-684C-4334-AD8E-FFF66F8E55A8}"/>
              </a:ext>
            </a:extLst>
          </p:cNvPr>
          <p:cNvSpPr txBox="1"/>
          <p:nvPr/>
        </p:nvSpPr>
        <p:spPr>
          <a:xfrm>
            <a:off x="578832" y="5775621"/>
            <a:ext cx="2950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①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Seq2Seq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DE0052-282B-47F1-9A69-01855B021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771" y="3039945"/>
            <a:ext cx="2156458" cy="26745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E8CCDB-BD70-49CE-A41C-D80DD9CFC0AE}"/>
              </a:ext>
            </a:extLst>
          </p:cNvPr>
          <p:cNvSpPr txBox="1"/>
          <p:nvPr/>
        </p:nvSpPr>
        <p:spPr>
          <a:xfrm>
            <a:off x="4819968" y="5775621"/>
            <a:ext cx="2950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②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Transformer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BD2089-DCCD-46EB-99CF-C07F92401736}"/>
              </a:ext>
            </a:extLst>
          </p:cNvPr>
          <p:cNvSpPr txBox="1"/>
          <p:nvPr/>
        </p:nvSpPr>
        <p:spPr>
          <a:xfrm>
            <a:off x="8862578" y="5775621"/>
            <a:ext cx="2950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③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BERT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B725E1-0C50-4720-9204-FB9FAD8DC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2578" y="3127727"/>
            <a:ext cx="2660934" cy="2373569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FDD72A80-3E8E-4177-A8DF-A3450B4E946F}"/>
              </a:ext>
            </a:extLst>
          </p:cNvPr>
          <p:cNvGrpSpPr/>
          <p:nvPr/>
        </p:nvGrpSpPr>
        <p:grpSpPr>
          <a:xfrm>
            <a:off x="265425" y="4425159"/>
            <a:ext cx="3847337" cy="358792"/>
            <a:chOff x="265425" y="4425159"/>
            <a:chExt cx="3847337" cy="35879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9F548FD-8024-44F1-B016-9CE8ED593083}"/>
                </a:ext>
              </a:extLst>
            </p:cNvPr>
            <p:cNvSpPr/>
            <p:nvPr/>
          </p:nvSpPr>
          <p:spPr>
            <a:xfrm rot="19729206">
              <a:off x="265425" y="4440393"/>
              <a:ext cx="3839164" cy="34355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9AFF6EB-3D68-4576-8B8D-8046317158BF}"/>
                </a:ext>
              </a:extLst>
            </p:cNvPr>
            <p:cNvSpPr/>
            <p:nvPr/>
          </p:nvSpPr>
          <p:spPr>
            <a:xfrm rot="1863757">
              <a:off x="273598" y="4425159"/>
              <a:ext cx="3839164" cy="34355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F6B61CA-3D49-4FB7-B844-7BAE9443A237}"/>
              </a:ext>
            </a:extLst>
          </p:cNvPr>
          <p:cNvGrpSpPr/>
          <p:nvPr/>
        </p:nvGrpSpPr>
        <p:grpSpPr>
          <a:xfrm>
            <a:off x="8269376" y="4314511"/>
            <a:ext cx="3847337" cy="358792"/>
            <a:chOff x="265425" y="4425159"/>
            <a:chExt cx="3847337" cy="35879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3EAB1FC-6896-450B-8C0B-A0415E3BA0D0}"/>
                </a:ext>
              </a:extLst>
            </p:cNvPr>
            <p:cNvSpPr/>
            <p:nvPr/>
          </p:nvSpPr>
          <p:spPr>
            <a:xfrm rot="19729206">
              <a:off x="265425" y="4440393"/>
              <a:ext cx="3839164" cy="34355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158B09C-E20F-4BC8-A982-52088F27FEB2}"/>
                </a:ext>
              </a:extLst>
            </p:cNvPr>
            <p:cNvSpPr/>
            <p:nvPr/>
          </p:nvSpPr>
          <p:spPr>
            <a:xfrm rot="1863757">
              <a:off x="273598" y="4425159"/>
              <a:ext cx="3839164" cy="34355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01824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04800" y="292100"/>
            <a:ext cx="5791200" cy="967740"/>
            <a:chOff x="254000" y="292100"/>
            <a:chExt cx="4025900" cy="609600"/>
          </a:xfrm>
        </p:grpSpPr>
        <p:sp>
          <p:nvSpPr>
            <p:cNvPr id="2" name="正方形/長方形 1"/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/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id="{6C1B9AC2-2F8C-4FD2-9D89-85BC84120D29}"/>
              </a:ext>
            </a:extLst>
          </p:cNvPr>
          <p:cNvSpPr txBox="1"/>
          <p:nvPr/>
        </p:nvSpPr>
        <p:spPr>
          <a:xfrm>
            <a:off x="852864" y="360471"/>
            <a:ext cx="20008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latin typeface="나눔스퀘어 ExtraBold" panose="020B0600000101010101" pitchFamily="50" charset="-127"/>
                <a:ea typeface="나눔스퀘어라운드 ExtraBold" panose="020B0600000101010101" pitchFamily="50" charset="-127"/>
              </a:rPr>
              <a:t>Model</a:t>
            </a:r>
            <a:endParaRPr kumimoji="1" lang="ja-JP" altLang="en-US" sz="48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6" name="テキスト ボックス 2">
            <a:extLst>
              <a:ext uri="{FF2B5EF4-FFF2-40B4-BE49-F238E27FC236}">
                <a16:creationId xmlns:a16="http://schemas.microsoft.com/office/drawing/2014/main" id="{EA01C5C9-E03A-48F8-A658-E9AB8E6C5774}"/>
              </a:ext>
            </a:extLst>
          </p:cNvPr>
          <p:cNvSpPr txBox="1"/>
          <p:nvPr/>
        </p:nvSpPr>
        <p:spPr>
          <a:xfrm>
            <a:off x="852863" y="1328211"/>
            <a:ext cx="21078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latin typeface="나눔스퀘어 ExtraBold" panose="020B0600000101010101" pitchFamily="50" charset="-127"/>
                <a:ea typeface="나눔스퀘어라운드 ExtraBold" panose="020B0600000101010101" pitchFamily="50" charset="-127"/>
              </a:rPr>
              <a:t>Approach</a:t>
            </a:r>
            <a:endParaRPr kumimoji="1" lang="ja-JP" altLang="en-US" sz="32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3" name="テキスト ボックス 2">
            <a:extLst>
              <a:ext uri="{FF2B5EF4-FFF2-40B4-BE49-F238E27FC236}">
                <a16:creationId xmlns:a16="http://schemas.microsoft.com/office/drawing/2014/main" id="{9F1037A8-BAA8-4742-AF47-275237DF2110}"/>
              </a:ext>
            </a:extLst>
          </p:cNvPr>
          <p:cNvSpPr txBox="1"/>
          <p:nvPr/>
        </p:nvSpPr>
        <p:spPr>
          <a:xfrm>
            <a:off x="953198" y="1840006"/>
            <a:ext cx="10683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DL Generation Model :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질문과 문장을 생성 모델에 학습시켜서 질문에 대한 답변 자체를 학습하여 </a:t>
            </a:r>
            <a:r>
              <a:rPr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챗봇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답변으로 제시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A9AF76-2315-499F-9B95-1B310435B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78" y="3576230"/>
            <a:ext cx="3617783" cy="17946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D89F1E-684C-4334-AD8E-FFF66F8E55A8}"/>
              </a:ext>
            </a:extLst>
          </p:cNvPr>
          <p:cNvSpPr txBox="1"/>
          <p:nvPr/>
        </p:nvSpPr>
        <p:spPr>
          <a:xfrm>
            <a:off x="578832" y="5775621"/>
            <a:ext cx="2950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①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Seq2Seq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DE0052-282B-47F1-9A69-01855B021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771" y="3039945"/>
            <a:ext cx="2156458" cy="26745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E8CCDB-BD70-49CE-A41C-D80DD9CFC0AE}"/>
              </a:ext>
            </a:extLst>
          </p:cNvPr>
          <p:cNvSpPr txBox="1"/>
          <p:nvPr/>
        </p:nvSpPr>
        <p:spPr>
          <a:xfrm>
            <a:off x="4819968" y="5775621"/>
            <a:ext cx="2950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②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Transformer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BD2089-DCCD-46EB-99CF-C07F92401736}"/>
              </a:ext>
            </a:extLst>
          </p:cNvPr>
          <p:cNvSpPr txBox="1"/>
          <p:nvPr/>
        </p:nvSpPr>
        <p:spPr>
          <a:xfrm>
            <a:off x="8862578" y="5775621"/>
            <a:ext cx="2950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③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BERT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B725E1-0C50-4720-9204-FB9FAD8DC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2578" y="3127727"/>
            <a:ext cx="2660934" cy="237356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0868C57-8DA8-4F87-968E-A0C7B3B47430}"/>
              </a:ext>
            </a:extLst>
          </p:cNvPr>
          <p:cNvSpPr/>
          <p:nvPr/>
        </p:nvSpPr>
        <p:spPr>
          <a:xfrm>
            <a:off x="-173255" y="0"/>
            <a:ext cx="12365255" cy="6858000"/>
          </a:xfrm>
          <a:prstGeom prst="rect">
            <a:avLst/>
          </a:prstGeom>
          <a:solidFill>
            <a:schemeClr val="accent1"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1D51A75-1CB4-40D0-B224-9C41B1BD59A9}"/>
              </a:ext>
            </a:extLst>
          </p:cNvPr>
          <p:cNvSpPr/>
          <p:nvPr/>
        </p:nvSpPr>
        <p:spPr>
          <a:xfrm>
            <a:off x="555057" y="2186414"/>
            <a:ext cx="4660649" cy="292929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1250E19-B6F2-4F30-8999-A26D73D5D3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873" y="2328979"/>
            <a:ext cx="3911066" cy="2193661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A7C59EF-4FFF-468C-A946-81D1FD6AC1C8}"/>
              </a:ext>
            </a:extLst>
          </p:cNvPr>
          <p:cNvSpPr/>
          <p:nvPr/>
        </p:nvSpPr>
        <p:spPr>
          <a:xfrm>
            <a:off x="6599114" y="2151545"/>
            <a:ext cx="4566726" cy="291102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F506C31-A09D-4178-9E91-5F8C008987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32" y="2453945"/>
            <a:ext cx="2194014" cy="201961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CF39896-4567-4F85-AACF-74902DE05D2C}"/>
              </a:ext>
            </a:extLst>
          </p:cNvPr>
          <p:cNvSpPr txBox="1"/>
          <p:nvPr/>
        </p:nvSpPr>
        <p:spPr>
          <a:xfrm>
            <a:off x="415101" y="4558264"/>
            <a:ext cx="487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①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답변 길이가 긴 경우 성능이 매우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매우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저하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6AC723-C56A-4587-AA9D-161335DA33CB}"/>
              </a:ext>
            </a:extLst>
          </p:cNvPr>
          <p:cNvSpPr txBox="1"/>
          <p:nvPr/>
        </p:nvSpPr>
        <p:spPr>
          <a:xfrm>
            <a:off x="6446211" y="4600436"/>
            <a:ext cx="487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②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모델의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Output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들이 모두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Token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단위임</a:t>
            </a:r>
          </a:p>
        </p:txBody>
      </p:sp>
      <p:sp>
        <p:nvSpPr>
          <p:cNvPr id="24" name="テキスト ボックス 2">
            <a:extLst>
              <a:ext uri="{FF2B5EF4-FFF2-40B4-BE49-F238E27FC236}">
                <a16:creationId xmlns:a16="http://schemas.microsoft.com/office/drawing/2014/main" id="{AF69F3C7-93E2-4585-AB67-DE2D485A575B}"/>
              </a:ext>
            </a:extLst>
          </p:cNvPr>
          <p:cNvSpPr txBox="1"/>
          <p:nvPr/>
        </p:nvSpPr>
        <p:spPr>
          <a:xfrm>
            <a:off x="3691136" y="3086258"/>
            <a:ext cx="5719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딥러닝의</a:t>
            </a:r>
            <a:r>
              <a:rPr lang="ko-KR" altLang="en-US" sz="36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모델의 한계점</a:t>
            </a:r>
          </a:p>
        </p:txBody>
      </p:sp>
    </p:spTree>
    <p:extLst>
      <p:ext uri="{BB962C8B-B14F-4D97-AF65-F5344CB8AC3E}">
        <p14:creationId xmlns:p14="http://schemas.microsoft.com/office/powerpoint/2010/main" val="188248968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04800" y="292100"/>
            <a:ext cx="5791200" cy="967740"/>
            <a:chOff x="254000" y="292100"/>
            <a:chExt cx="4025900" cy="609600"/>
          </a:xfrm>
        </p:grpSpPr>
        <p:sp>
          <p:nvSpPr>
            <p:cNvPr id="2" name="正方形/長方形 1"/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/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id="{6C1B9AC2-2F8C-4FD2-9D89-85BC84120D29}"/>
              </a:ext>
            </a:extLst>
          </p:cNvPr>
          <p:cNvSpPr txBox="1"/>
          <p:nvPr/>
        </p:nvSpPr>
        <p:spPr>
          <a:xfrm>
            <a:off x="852864" y="360471"/>
            <a:ext cx="20008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latin typeface="나눔스퀘어 ExtraBold" panose="020B0600000101010101" pitchFamily="50" charset="-127"/>
                <a:ea typeface="나눔스퀘어라운드 ExtraBold" panose="020B0600000101010101" pitchFamily="50" charset="-127"/>
              </a:rPr>
              <a:t>Model</a:t>
            </a:r>
            <a:endParaRPr kumimoji="1" lang="ja-JP" altLang="en-US" sz="48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6" name="テキスト ボックス 2">
            <a:extLst>
              <a:ext uri="{FF2B5EF4-FFF2-40B4-BE49-F238E27FC236}">
                <a16:creationId xmlns:a16="http://schemas.microsoft.com/office/drawing/2014/main" id="{EA01C5C9-E03A-48F8-A658-E9AB8E6C5774}"/>
              </a:ext>
            </a:extLst>
          </p:cNvPr>
          <p:cNvSpPr txBox="1"/>
          <p:nvPr/>
        </p:nvSpPr>
        <p:spPr>
          <a:xfrm>
            <a:off x="852863" y="1328211"/>
            <a:ext cx="21078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latin typeface="나눔스퀘어 ExtraBold" panose="020B0600000101010101" pitchFamily="50" charset="-127"/>
                <a:ea typeface="나눔스퀘어라운드 ExtraBold" panose="020B0600000101010101" pitchFamily="50" charset="-127"/>
              </a:rPr>
              <a:t>Approach</a:t>
            </a:r>
            <a:endParaRPr kumimoji="1" lang="ja-JP" altLang="en-US" sz="32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3" name="テキスト ボックス 2">
            <a:extLst>
              <a:ext uri="{FF2B5EF4-FFF2-40B4-BE49-F238E27FC236}">
                <a16:creationId xmlns:a16="http://schemas.microsoft.com/office/drawing/2014/main" id="{9F1037A8-BAA8-4742-AF47-275237DF2110}"/>
              </a:ext>
            </a:extLst>
          </p:cNvPr>
          <p:cNvSpPr txBox="1"/>
          <p:nvPr/>
        </p:nvSpPr>
        <p:spPr>
          <a:xfrm>
            <a:off x="953198" y="1840006"/>
            <a:ext cx="10683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Q-A Model :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질문에 대한 답변을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Q-A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학습시켜 </a:t>
            </a:r>
            <a:r>
              <a:rPr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챗봇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답변으로 제시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92FD23-9F87-405C-87D9-97A9A730B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970" y="3108325"/>
            <a:ext cx="9220200" cy="2571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314C25-091C-4CE3-AA85-BCB616ECF482}"/>
              </a:ext>
            </a:extLst>
          </p:cNvPr>
          <p:cNvSpPr txBox="1"/>
          <p:nvPr/>
        </p:nvSpPr>
        <p:spPr>
          <a:xfrm>
            <a:off x="4819968" y="2738993"/>
            <a:ext cx="2950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 컨퍼런스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TMI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 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611A01-7771-4141-818C-67732EC7B257}"/>
              </a:ext>
            </a:extLst>
          </p:cNvPr>
          <p:cNvSpPr txBox="1"/>
          <p:nvPr/>
        </p:nvSpPr>
        <p:spPr>
          <a:xfrm>
            <a:off x="822816" y="5868769"/>
            <a:ext cx="10546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모델이 전체 문장 중 정답이 존재하여 찾아 가는 방식으로 학습 되므로 우리 데이터 셋과는 맞지 않다고 판단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320507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2">
            <a:extLst>
              <a:ext uri="{FF2B5EF4-FFF2-40B4-BE49-F238E27FC236}">
                <a16:creationId xmlns:a16="http://schemas.microsoft.com/office/drawing/2014/main" id="{2565C05E-DE80-4223-8A55-CCC579E607DD}"/>
              </a:ext>
            </a:extLst>
          </p:cNvPr>
          <p:cNvSpPr txBox="1"/>
          <p:nvPr/>
        </p:nvSpPr>
        <p:spPr>
          <a:xfrm>
            <a:off x="5303155" y="330925"/>
            <a:ext cx="15856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6000" dirty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  <a:endParaRPr kumimoji="1" lang="ja-JP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7" name="グループ化 3">
            <a:extLst>
              <a:ext uri="{FF2B5EF4-FFF2-40B4-BE49-F238E27FC236}">
                <a16:creationId xmlns:a16="http://schemas.microsoft.com/office/drawing/2014/main" id="{2BF78200-A123-4009-BCF3-BC086D9BCFCB}"/>
              </a:ext>
            </a:extLst>
          </p:cNvPr>
          <p:cNvGrpSpPr/>
          <p:nvPr/>
        </p:nvGrpSpPr>
        <p:grpSpPr>
          <a:xfrm>
            <a:off x="3490588" y="1543603"/>
            <a:ext cx="5486523" cy="739416"/>
            <a:chOff x="253999" y="292100"/>
            <a:chExt cx="3814096" cy="609600"/>
          </a:xfrm>
        </p:grpSpPr>
        <p:sp>
          <p:nvSpPr>
            <p:cNvPr id="18" name="正方形/長方形 1">
              <a:extLst>
                <a:ext uri="{FF2B5EF4-FFF2-40B4-BE49-F238E27FC236}">
                  <a16:creationId xmlns:a16="http://schemas.microsoft.com/office/drawing/2014/main" id="{3CDE105B-E77F-444E-8BC8-9C16BC6AD46E}"/>
                </a:ext>
              </a:extLst>
            </p:cNvPr>
            <p:cNvSpPr/>
            <p:nvPr/>
          </p:nvSpPr>
          <p:spPr>
            <a:xfrm>
              <a:off x="253999" y="292100"/>
              <a:ext cx="617372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+mj-ea"/>
                <a:ea typeface="+mj-ea"/>
              </a:endParaRPr>
            </a:p>
          </p:txBody>
        </p:sp>
        <p:sp>
          <p:nvSpPr>
            <p:cNvPr id="19" name="正方形/長方形 2">
              <a:extLst>
                <a:ext uri="{FF2B5EF4-FFF2-40B4-BE49-F238E27FC236}">
                  <a16:creationId xmlns:a16="http://schemas.microsoft.com/office/drawing/2014/main" id="{DDB3FBF6-D676-4A57-A30B-E155E04590BC}"/>
                </a:ext>
              </a:extLst>
            </p:cNvPr>
            <p:cNvSpPr/>
            <p:nvPr/>
          </p:nvSpPr>
          <p:spPr>
            <a:xfrm>
              <a:off x="871371" y="292100"/>
              <a:ext cx="3196724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+mj-ea"/>
                <a:ea typeface="+mj-ea"/>
              </a:endParaRPr>
            </a:p>
          </p:txBody>
        </p:sp>
      </p:grpSp>
      <p:sp>
        <p:nvSpPr>
          <p:cNvPr id="12" name="テキスト ボックス 2">
            <a:extLst>
              <a:ext uri="{FF2B5EF4-FFF2-40B4-BE49-F238E27FC236}">
                <a16:creationId xmlns:a16="http://schemas.microsoft.com/office/drawing/2014/main" id="{CD92BAD4-0CE9-4F02-8EDF-657583C62A66}"/>
              </a:ext>
            </a:extLst>
          </p:cNvPr>
          <p:cNvSpPr txBox="1"/>
          <p:nvPr/>
        </p:nvSpPr>
        <p:spPr>
          <a:xfrm>
            <a:off x="4674828" y="1584766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spc="3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문제 정의</a:t>
            </a:r>
            <a:endParaRPr kumimoji="1" lang="ja-JP" altLang="en-US" sz="3600" b="1" spc="3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1DFD410D-9D4D-477B-84B9-FD6CC7E65203}"/>
              </a:ext>
            </a:extLst>
          </p:cNvPr>
          <p:cNvSpPr txBox="1"/>
          <p:nvPr/>
        </p:nvSpPr>
        <p:spPr>
          <a:xfrm>
            <a:off x="3556509" y="1584766"/>
            <a:ext cx="758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b="1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kumimoji="1" lang="ja-JP" altLang="en-US" sz="3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21" name="グループ化 3">
            <a:extLst>
              <a:ext uri="{FF2B5EF4-FFF2-40B4-BE49-F238E27FC236}">
                <a16:creationId xmlns:a16="http://schemas.microsoft.com/office/drawing/2014/main" id="{C21FE36B-EE35-47A5-BC1F-E3A92FB46A52}"/>
              </a:ext>
            </a:extLst>
          </p:cNvPr>
          <p:cNvGrpSpPr/>
          <p:nvPr/>
        </p:nvGrpSpPr>
        <p:grpSpPr>
          <a:xfrm>
            <a:off x="3490588" y="2480034"/>
            <a:ext cx="5486523" cy="739416"/>
            <a:chOff x="253999" y="292100"/>
            <a:chExt cx="3814096" cy="609600"/>
          </a:xfrm>
        </p:grpSpPr>
        <p:sp>
          <p:nvSpPr>
            <p:cNvPr id="24" name="正方形/長方形 1">
              <a:extLst>
                <a:ext uri="{FF2B5EF4-FFF2-40B4-BE49-F238E27FC236}">
                  <a16:creationId xmlns:a16="http://schemas.microsoft.com/office/drawing/2014/main" id="{8DFB7CF8-83E8-4253-AB50-BCEFA5781AF7}"/>
                </a:ext>
              </a:extLst>
            </p:cNvPr>
            <p:cNvSpPr/>
            <p:nvPr/>
          </p:nvSpPr>
          <p:spPr>
            <a:xfrm>
              <a:off x="253999" y="292100"/>
              <a:ext cx="617372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+mj-ea"/>
                <a:ea typeface="+mj-ea"/>
              </a:endParaRPr>
            </a:p>
          </p:txBody>
        </p:sp>
        <p:sp>
          <p:nvSpPr>
            <p:cNvPr id="25" name="正方形/長方形 2">
              <a:extLst>
                <a:ext uri="{FF2B5EF4-FFF2-40B4-BE49-F238E27FC236}">
                  <a16:creationId xmlns:a16="http://schemas.microsoft.com/office/drawing/2014/main" id="{D2B85255-DF5E-41F8-826D-8FC2FD7600DE}"/>
                </a:ext>
              </a:extLst>
            </p:cNvPr>
            <p:cNvSpPr/>
            <p:nvPr/>
          </p:nvSpPr>
          <p:spPr>
            <a:xfrm>
              <a:off x="871371" y="292100"/>
              <a:ext cx="3196724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+mj-ea"/>
                <a:ea typeface="+mj-ea"/>
              </a:endParaRPr>
            </a:p>
          </p:txBody>
        </p:sp>
      </p:grpSp>
      <p:sp>
        <p:nvSpPr>
          <p:cNvPr id="22" name="テキスト ボックス 2">
            <a:extLst>
              <a:ext uri="{FF2B5EF4-FFF2-40B4-BE49-F238E27FC236}">
                <a16:creationId xmlns:a16="http://schemas.microsoft.com/office/drawing/2014/main" id="{7C5452B1-2D75-493F-9503-02459663D8FA}"/>
              </a:ext>
            </a:extLst>
          </p:cNvPr>
          <p:cNvSpPr txBox="1"/>
          <p:nvPr/>
        </p:nvSpPr>
        <p:spPr>
          <a:xfrm>
            <a:off x="4674828" y="2521197"/>
            <a:ext cx="1560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spc="3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데이터</a:t>
            </a:r>
            <a:endParaRPr kumimoji="1" lang="ja-JP" altLang="en-US" sz="3600" b="1" spc="3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テキスト ボックス 2">
            <a:extLst>
              <a:ext uri="{FF2B5EF4-FFF2-40B4-BE49-F238E27FC236}">
                <a16:creationId xmlns:a16="http://schemas.microsoft.com/office/drawing/2014/main" id="{C3F1B0B0-F92A-476F-9EB9-285A7BF4F81E}"/>
              </a:ext>
            </a:extLst>
          </p:cNvPr>
          <p:cNvSpPr txBox="1"/>
          <p:nvPr/>
        </p:nvSpPr>
        <p:spPr>
          <a:xfrm>
            <a:off x="3556509" y="2521197"/>
            <a:ext cx="758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b="1" dirty="0"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kumimoji="1" lang="ja-JP" altLang="en-US" sz="3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27" name="グループ化 3">
            <a:extLst>
              <a:ext uri="{FF2B5EF4-FFF2-40B4-BE49-F238E27FC236}">
                <a16:creationId xmlns:a16="http://schemas.microsoft.com/office/drawing/2014/main" id="{526564AA-00EF-458B-AE3C-8DF29377F6A7}"/>
              </a:ext>
            </a:extLst>
          </p:cNvPr>
          <p:cNvGrpSpPr/>
          <p:nvPr/>
        </p:nvGrpSpPr>
        <p:grpSpPr>
          <a:xfrm>
            <a:off x="3490588" y="3416465"/>
            <a:ext cx="5486523" cy="739416"/>
            <a:chOff x="253999" y="292100"/>
            <a:chExt cx="3814096" cy="609600"/>
          </a:xfrm>
        </p:grpSpPr>
        <p:sp>
          <p:nvSpPr>
            <p:cNvPr id="30" name="正方形/長方形 1">
              <a:extLst>
                <a:ext uri="{FF2B5EF4-FFF2-40B4-BE49-F238E27FC236}">
                  <a16:creationId xmlns:a16="http://schemas.microsoft.com/office/drawing/2014/main" id="{B73B3D1D-AE67-44BC-AAA4-AEBF5B020B9D}"/>
                </a:ext>
              </a:extLst>
            </p:cNvPr>
            <p:cNvSpPr/>
            <p:nvPr/>
          </p:nvSpPr>
          <p:spPr>
            <a:xfrm>
              <a:off x="253999" y="292100"/>
              <a:ext cx="617372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+mj-ea"/>
                <a:ea typeface="+mj-ea"/>
              </a:endParaRPr>
            </a:p>
          </p:txBody>
        </p:sp>
        <p:sp>
          <p:nvSpPr>
            <p:cNvPr id="31" name="正方形/長方形 2">
              <a:extLst>
                <a:ext uri="{FF2B5EF4-FFF2-40B4-BE49-F238E27FC236}">
                  <a16:creationId xmlns:a16="http://schemas.microsoft.com/office/drawing/2014/main" id="{22A727A6-E94D-45B3-8A18-33CD4103EDB7}"/>
                </a:ext>
              </a:extLst>
            </p:cNvPr>
            <p:cNvSpPr/>
            <p:nvPr/>
          </p:nvSpPr>
          <p:spPr>
            <a:xfrm>
              <a:off x="871371" y="292100"/>
              <a:ext cx="3196724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+mj-ea"/>
                <a:ea typeface="+mj-ea"/>
              </a:endParaRPr>
            </a:p>
          </p:txBody>
        </p:sp>
      </p:grpSp>
      <p:sp>
        <p:nvSpPr>
          <p:cNvPr id="28" name="テキスト ボックス 2">
            <a:extLst>
              <a:ext uri="{FF2B5EF4-FFF2-40B4-BE49-F238E27FC236}">
                <a16:creationId xmlns:a16="http://schemas.microsoft.com/office/drawing/2014/main" id="{7F88B1DA-B989-4AAA-992B-8F8CFB28AA07}"/>
              </a:ext>
            </a:extLst>
          </p:cNvPr>
          <p:cNvSpPr txBox="1"/>
          <p:nvPr/>
        </p:nvSpPr>
        <p:spPr>
          <a:xfrm>
            <a:off x="4674828" y="3457628"/>
            <a:ext cx="1560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spc="3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모델링</a:t>
            </a:r>
            <a:endParaRPr kumimoji="1" lang="ja-JP" altLang="en-US" sz="3600" b="1" spc="3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テキスト ボックス 2">
            <a:extLst>
              <a:ext uri="{FF2B5EF4-FFF2-40B4-BE49-F238E27FC236}">
                <a16:creationId xmlns:a16="http://schemas.microsoft.com/office/drawing/2014/main" id="{54D76491-3F7E-4FB6-AB13-769EFC12EB8F}"/>
              </a:ext>
            </a:extLst>
          </p:cNvPr>
          <p:cNvSpPr txBox="1"/>
          <p:nvPr/>
        </p:nvSpPr>
        <p:spPr>
          <a:xfrm>
            <a:off x="3556509" y="3457628"/>
            <a:ext cx="758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b="1" dirty="0"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kumimoji="1" lang="ja-JP" altLang="en-US" sz="3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7" name="グループ化 3">
            <a:extLst>
              <a:ext uri="{FF2B5EF4-FFF2-40B4-BE49-F238E27FC236}">
                <a16:creationId xmlns:a16="http://schemas.microsoft.com/office/drawing/2014/main" id="{7834CEA1-ADF6-4F06-B272-C0C14ADFE607}"/>
              </a:ext>
            </a:extLst>
          </p:cNvPr>
          <p:cNvGrpSpPr/>
          <p:nvPr/>
        </p:nvGrpSpPr>
        <p:grpSpPr>
          <a:xfrm>
            <a:off x="3490588" y="4352896"/>
            <a:ext cx="5486523" cy="739416"/>
            <a:chOff x="253999" y="292100"/>
            <a:chExt cx="3814096" cy="609600"/>
          </a:xfrm>
        </p:grpSpPr>
        <p:sp>
          <p:nvSpPr>
            <p:cNvPr id="50" name="正方形/長方形 1">
              <a:extLst>
                <a:ext uri="{FF2B5EF4-FFF2-40B4-BE49-F238E27FC236}">
                  <a16:creationId xmlns:a16="http://schemas.microsoft.com/office/drawing/2014/main" id="{AEE6F5B0-0477-4D67-B0BD-B5DB640F5AE7}"/>
                </a:ext>
              </a:extLst>
            </p:cNvPr>
            <p:cNvSpPr/>
            <p:nvPr/>
          </p:nvSpPr>
          <p:spPr>
            <a:xfrm>
              <a:off x="253999" y="292100"/>
              <a:ext cx="617372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+mj-ea"/>
                <a:ea typeface="+mj-ea"/>
              </a:endParaRPr>
            </a:p>
          </p:txBody>
        </p:sp>
        <p:sp>
          <p:nvSpPr>
            <p:cNvPr id="51" name="正方形/長方形 2">
              <a:extLst>
                <a:ext uri="{FF2B5EF4-FFF2-40B4-BE49-F238E27FC236}">
                  <a16:creationId xmlns:a16="http://schemas.microsoft.com/office/drawing/2014/main" id="{8FEA478C-6D81-430B-B900-582B3ED044A1}"/>
                </a:ext>
              </a:extLst>
            </p:cNvPr>
            <p:cNvSpPr/>
            <p:nvPr/>
          </p:nvSpPr>
          <p:spPr>
            <a:xfrm>
              <a:off x="871371" y="292100"/>
              <a:ext cx="3196724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+mj-ea"/>
                <a:ea typeface="+mj-ea"/>
              </a:endParaRPr>
            </a:p>
          </p:txBody>
        </p:sp>
      </p:grpSp>
      <p:sp>
        <p:nvSpPr>
          <p:cNvPr id="48" name="テキスト ボックス 2">
            <a:extLst>
              <a:ext uri="{FF2B5EF4-FFF2-40B4-BE49-F238E27FC236}">
                <a16:creationId xmlns:a16="http://schemas.microsoft.com/office/drawing/2014/main" id="{A00824A3-1C5B-4BCD-9891-BEF7925556EB}"/>
              </a:ext>
            </a:extLst>
          </p:cNvPr>
          <p:cNvSpPr txBox="1"/>
          <p:nvPr/>
        </p:nvSpPr>
        <p:spPr>
          <a:xfrm>
            <a:off x="4674828" y="4394059"/>
            <a:ext cx="1101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spc="3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시연</a:t>
            </a:r>
            <a:endParaRPr kumimoji="1" lang="ja-JP" altLang="en-US" sz="3600" b="1" spc="3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9" name="テキスト ボックス 2">
            <a:extLst>
              <a:ext uri="{FF2B5EF4-FFF2-40B4-BE49-F238E27FC236}">
                <a16:creationId xmlns:a16="http://schemas.microsoft.com/office/drawing/2014/main" id="{7A32696B-3101-4DA7-9A70-47F612C94EE7}"/>
              </a:ext>
            </a:extLst>
          </p:cNvPr>
          <p:cNvSpPr txBox="1"/>
          <p:nvPr/>
        </p:nvSpPr>
        <p:spPr>
          <a:xfrm>
            <a:off x="3556509" y="4394059"/>
            <a:ext cx="7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b="1" dirty="0">
                <a:solidFill>
                  <a:schemeClr val="bg1"/>
                </a:solidFill>
                <a:latin typeface="+mj-ea"/>
                <a:ea typeface="+mj-ea"/>
              </a:rPr>
              <a:t>04</a:t>
            </a:r>
            <a:endParaRPr kumimoji="1" lang="ja-JP" altLang="en-US" sz="3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54" name="グループ化 3">
            <a:extLst>
              <a:ext uri="{FF2B5EF4-FFF2-40B4-BE49-F238E27FC236}">
                <a16:creationId xmlns:a16="http://schemas.microsoft.com/office/drawing/2014/main" id="{EC0FBE27-814A-40B2-A662-6EBF6644228C}"/>
              </a:ext>
            </a:extLst>
          </p:cNvPr>
          <p:cNvGrpSpPr/>
          <p:nvPr/>
        </p:nvGrpSpPr>
        <p:grpSpPr>
          <a:xfrm>
            <a:off x="3490588" y="5273234"/>
            <a:ext cx="5486523" cy="739416"/>
            <a:chOff x="253999" y="292100"/>
            <a:chExt cx="3814096" cy="609600"/>
          </a:xfrm>
        </p:grpSpPr>
        <p:sp>
          <p:nvSpPr>
            <p:cNvPr id="57" name="正方形/長方形 1">
              <a:extLst>
                <a:ext uri="{FF2B5EF4-FFF2-40B4-BE49-F238E27FC236}">
                  <a16:creationId xmlns:a16="http://schemas.microsoft.com/office/drawing/2014/main" id="{898868C7-1528-4C4C-8D11-53BEC6E75D31}"/>
                </a:ext>
              </a:extLst>
            </p:cNvPr>
            <p:cNvSpPr/>
            <p:nvPr/>
          </p:nvSpPr>
          <p:spPr>
            <a:xfrm>
              <a:off x="253999" y="292100"/>
              <a:ext cx="617372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+mj-ea"/>
                <a:ea typeface="+mj-ea"/>
              </a:endParaRPr>
            </a:p>
          </p:txBody>
        </p:sp>
        <p:sp>
          <p:nvSpPr>
            <p:cNvPr id="58" name="正方形/長方形 2">
              <a:extLst>
                <a:ext uri="{FF2B5EF4-FFF2-40B4-BE49-F238E27FC236}">
                  <a16:creationId xmlns:a16="http://schemas.microsoft.com/office/drawing/2014/main" id="{2B9F0228-5ED7-44F7-B0A6-69EAAD2F0F50}"/>
                </a:ext>
              </a:extLst>
            </p:cNvPr>
            <p:cNvSpPr/>
            <p:nvPr/>
          </p:nvSpPr>
          <p:spPr>
            <a:xfrm>
              <a:off x="871371" y="292100"/>
              <a:ext cx="3196724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+mj-ea"/>
                <a:ea typeface="+mj-ea"/>
              </a:endParaRPr>
            </a:p>
          </p:txBody>
        </p:sp>
      </p:grpSp>
      <p:sp>
        <p:nvSpPr>
          <p:cNvPr id="55" name="テキスト ボックス 2">
            <a:extLst>
              <a:ext uri="{FF2B5EF4-FFF2-40B4-BE49-F238E27FC236}">
                <a16:creationId xmlns:a16="http://schemas.microsoft.com/office/drawing/2014/main" id="{8AFD4984-9207-4CD9-BBEE-4280A9CAC5EA}"/>
              </a:ext>
            </a:extLst>
          </p:cNvPr>
          <p:cNvSpPr txBox="1"/>
          <p:nvPr/>
        </p:nvSpPr>
        <p:spPr>
          <a:xfrm>
            <a:off x="4674828" y="5314397"/>
            <a:ext cx="4160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3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기대효과 및 한계점</a:t>
            </a:r>
            <a:endParaRPr kumimoji="1" lang="ja-JP" altLang="en-US" sz="3600" b="1" spc="3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6" name="テキスト ボックス 2">
            <a:extLst>
              <a:ext uri="{FF2B5EF4-FFF2-40B4-BE49-F238E27FC236}">
                <a16:creationId xmlns:a16="http://schemas.microsoft.com/office/drawing/2014/main" id="{FF7E49AB-8DC9-4E45-981A-1B1EC219D496}"/>
              </a:ext>
            </a:extLst>
          </p:cNvPr>
          <p:cNvSpPr txBox="1"/>
          <p:nvPr/>
        </p:nvSpPr>
        <p:spPr>
          <a:xfrm>
            <a:off x="3556509" y="5314397"/>
            <a:ext cx="7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b="1" dirty="0">
                <a:solidFill>
                  <a:schemeClr val="bg1"/>
                </a:solidFill>
                <a:latin typeface="+mj-ea"/>
                <a:ea typeface="+mj-ea"/>
              </a:rPr>
              <a:t>05</a:t>
            </a:r>
            <a:endParaRPr kumimoji="1" lang="ja-JP" altLang="en-US" sz="3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99594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04800" y="292100"/>
            <a:ext cx="5791200" cy="967740"/>
            <a:chOff x="254000" y="292100"/>
            <a:chExt cx="4025900" cy="609600"/>
          </a:xfrm>
        </p:grpSpPr>
        <p:sp>
          <p:nvSpPr>
            <p:cNvPr id="2" name="正方形/長方形 1"/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/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id="{6C1B9AC2-2F8C-4FD2-9D89-85BC84120D29}"/>
              </a:ext>
            </a:extLst>
          </p:cNvPr>
          <p:cNvSpPr txBox="1"/>
          <p:nvPr/>
        </p:nvSpPr>
        <p:spPr>
          <a:xfrm>
            <a:off x="852864" y="360471"/>
            <a:ext cx="20008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latin typeface="나눔스퀘어 ExtraBold" panose="020B0600000101010101" pitchFamily="50" charset="-127"/>
                <a:ea typeface="나눔스퀘어라운드 ExtraBold" panose="020B0600000101010101" pitchFamily="50" charset="-127"/>
              </a:rPr>
              <a:t>Model</a:t>
            </a:r>
            <a:endParaRPr kumimoji="1" lang="ja-JP" altLang="en-US" sz="48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6" name="テキスト ボックス 2">
            <a:extLst>
              <a:ext uri="{FF2B5EF4-FFF2-40B4-BE49-F238E27FC236}">
                <a16:creationId xmlns:a16="http://schemas.microsoft.com/office/drawing/2014/main" id="{EA01C5C9-E03A-48F8-A658-E9AB8E6C5774}"/>
              </a:ext>
            </a:extLst>
          </p:cNvPr>
          <p:cNvSpPr txBox="1"/>
          <p:nvPr/>
        </p:nvSpPr>
        <p:spPr>
          <a:xfrm>
            <a:off x="852863" y="1328211"/>
            <a:ext cx="21078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latin typeface="나눔스퀘어 ExtraBold" panose="020B0600000101010101" pitchFamily="50" charset="-127"/>
                <a:ea typeface="나눔스퀘어라운드 ExtraBold" panose="020B0600000101010101" pitchFamily="50" charset="-127"/>
              </a:rPr>
              <a:t>Approach</a:t>
            </a:r>
            <a:endParaRPr kumimoji="1" lang="ja-JP" altLang="en-US" sz="32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3" name="テキスト ボックス 2">
            <a:extLst>
              <a:ext uri="{FF2B5EF4-FFF2-40B4-BE49-F238E27FC236}">
                <a16:creationId xmlns:a16="http://schemas.microsoft.com/office/drawing/2014/main" id="{9F1037A8-BAA8-4742-AF47-275237DF2110}"/>
              </a:ext>
            </a:extLst>
          </p:cNvPr>
          <p:cNvSpPr txBox="1"/>
          <p:nvPr/>
        </p:nvSpPr>
        <p:spPr>
          <a:xfrm>
            <a:off x="953198" y="1840006"/>
            <a:ext cx="10683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Q-A Model :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질문에 대한 답변을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Q-A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학습시켜 </a:t>
            </a:r>
            <a:r>
              <a:rPr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챗봇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답변으로 제시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92FD23-9F87-405C-87D9-97A9A730B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970" y="3108325"/>
            <a:ext cx="9220200" cy="2571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314C25-091C-4CE3-AA85-BCB616ECF482}"/>
              </a:ext>
            </a:extLst>
          </p:cNvPr>
          <p:cNvSpPr txBox="1"/>
          <p:nvPr/>
        </p:nvSpPr>
        <p:spPr>
          <a:xfrm>
            <a:off x="4819968" y="2738993"/>
            <a:ext cx="2950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 컨퍼런스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TMI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 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611A01-7771-4141-818C-67732EC7B257}"/>
              </a:ext>
            </a:extLst>
          </p:cNvPr>
          <p:cNvSpPr txBox="1"/>
          <p:nvPr/>
        </p:nvSpPr>
        <p:spPr>
          <a:xfrm>
            <a:off x="822816" y="5868769"/>
            <a:ext cx="10546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모델이 전체 문장 중 정답이 존재하여 찾아 가는 방식으로 학습 되므로 우리 데이터 셋과는 맞지 않다고 판단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C75E2C-48FB-4AC5-BEDB-397716F9C7A2}"/>
              </a:ext>
            </a:extLst>
          </p:cNvPr>
          <p:cNvSpPr/>
          <p:nvPr/>
        </p:nvSpPr>
        <p:spPr>
          <a:xfrm>
            <a:off x="-173255" y="0"/>
            <a:ext cx="12365255" cy="6858000"/>
          </a:xfrm>
          <a:prstGeom prst="rect">
            <a:avLst/>
          </a:prstGeom>
          <a:solidFill>
            <a:schemeClr val="accent1"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BCE73D2-BD4F-49FF-888C-A13F5C25A517}"/>
              </a:ext>
            </a:extLst>
          </p:cNvPr>
          <p:cNvSpPr/>
          <p:nvPr/>
        </p:nvSpPr>
        <p:spPr>
          <a:xfrm>
            <a:off x="0" y="2424781"/>
            <a:ext cx="12120880" cy="2064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テキスト ボックス 2">
            <a:extLst>
              <a:ext uri="{FF2B5EF4-FFF2-40B4-BE49-F238E27FC236}">
                <a16:creationId xmlns:a16="http://schemas.microsoft.com/office/drawing/2014/main" id="{4A65936B-6F3E-4A32-AB88-15C8897448AF}"/>
              </a:ext>
            </a:extLst>
          </p:cNvPr>
          <p:cNvSpPr txBox="1"/>
          <p:nvPr/>
        </p:nvSpPr>
        <p:spPr>
          <a:xfrm>
            <a:off x="469261" y="2882991"/>
            <a:ext cx="10683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따라서 여러 방법들을 적절히 혼합하여 사용하는 </a:t>
            </a:r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번째 </a:t>
            </a:r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Ensemble </a:t>
            </a:r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방법을 고안함</a:t>
            </a:r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247422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04800" y="292100"/>
            <a:ext cx="274032" cy="967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578832" y="292100"/>
            <a:ext cx="8193660" cy="967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id="{6C1B9AC2-2F8C-4FD2-9D89-85BC84120D29}"/>
              </a:ext>
            </a:extLst>
          </p:cNvPr>
          <p:cNvSpPr txBox="1"/>
          <p:nvPr/>
        </p:nvSpPr>
        <p:spPr>
          <a:xfrm>
            <a:off x="852864" y="360471"/>
            <a:ext cx="5230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b="1" dirty="0">
                <a:latin typeface="나눔스퀘어 ExtraBold" panose="020B0600000101010101" pitchFamily="50" charset="-127"/>
                <a:ea typeface="나눔스퀘어라운드 ExtraBold" panose="020B0600000101010101" pitchFamily="50" charset="-127"/>
              </a:rPr>
              <a:t>Model Flow</a:t>
            </a:r>
            <a:endParaRPr kumimoji="1" lang="ja-JP" altLang="en-US" sz="48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76CCE94E-5581-461D-B824-E4743334A65A}"/>
              </a:ext>
            </a:extLst>
          </p:cNvPr>
          <p:cNvSpPr/>
          <p:nvPr/>
        </p:nvSpPr>
        <p:spPr>
          <a:xfrm>
            <a:off x="398419" y="2257572"/>
            <a:ext cx="2376145" cy="4146891"/>
          </a:xfrm>
          <a:prstGeom prst="roundRect">
            <a:avLst/>
          </a:prstGeom>
          <a:noFill/>
          <a:ln w="444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9" name="사각형: 둥근 모서리 2048">
            <a:extLst>
              <a:ext uri="{FF2B5EF4-FFF2-40B4-BE49-F238E27FC236}">
                <a16:creationId xmlns:a16="http://schemas.microsoft.com/office/drawing/2014/main" id="{A3B3585A-ED60-438D-B28C-B6BA412B6566}"/>
              </a:ext>
            </a:extLst>
          </p:cNvPr>
          <p:cNvSpPr/>
          <p:nvPr/>
        </p:nvSpPr>
        <p:spPr>
          <a:xfrm>
            <a:off x="605144" y="2435460"/>
            <a:ext cx="2033389" cy="2824457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C36620-6BEE-49E2-B524-85CB497F6415}"/>
              </a:ext>
            </a:extLst>
          </p:cNvPr>
          <p:cNvSpPr txBox="1"/>
          <p:nvPr/>
        </p:nvSpPr>
        <p:spPr>
          <a:xfrm>
            <a:off x="1127772" y="2629615"/>
            <a:ext cx="1661995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</a:rPr>
              <a:t>2</a:t>
            </a:r>
            <a:r>
              <a:rPr lang="ko-KR" altLang="en-US" sz="1400" b="1" dirty="0">
                <a:latin typeface="+mn-ea"/>
              </a:rPr>
              <a:t>급 장애인도 장애인 연금 </a:t>
            </a:r>
            <a:endParaRPr lang="en-US" altLang="ko-KR" sz="1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+mn-ea"/>
              </a:rPr>
              <a:t>탈 수 있나요</a:t>
            </a:r>
            <a:r>
              <a:rPr lang="en-US" altLang="ko-KR" sz="1400" b="1" dirty="0">
                <a:latin typeface="+mn-ea"/>
              </a:rPr>
              <a:t>?</a:t>
            </a:r>
            <a:endParaRPr lang="ko-KR" altLang="en-US" sz="1400" b="1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518C3E7-EC26-4B8E-ACC8-944A65FEA0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08" y="4151567"/>
            <a:ext cx="954914" cy="954914"/>
          </a:xfrm>
          <a:prstGeom prst="rect">
            <a:avLst/>
          </a:prstGeom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D1E4C3ED-4A27-45AC-950C-34C163EB6B06}"/>
              </a:ext>
            </a:extLst>
          </p:cNvPr>
          <p:cNvSpPr/>
          <p:nvPr/>
        </p:nvSpPr>
        <p:spPr>
          <a:xfrm>
            <a:off x="792052" y="2515235"/>
            <a:ext cx="1738902" cy="1217212"/>
          </a:xfrm>
          <a:prstGeom prst="wedgeRoundRectCallout">
            <a:avLst>
              <a:gd name="adj1" fmla="val -20079"/>
              <a:gd name="adj2" fmla="val 79390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35AD0A-8E95-4C99-8707-4FB7E5391222}"/>
              </a:ext>
            </a:extLst>
          </p:cNvPr>
          <p:cNvSpPr txBox="1"/>
          <p:nvPr/>
        </p:nvSpPr>
        <p:spPr>
          <a:xfrm>
            <a:off x="569796" y="5529979"/>
            <a:ext cx="2033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사용자의 질문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6FAE599-A127-4A66-B4BB-B792D05F4BF3}"/>
              </a:ext>
            </a:extLst>
          </p:cNvPr>
          <p:cNvSpPr txBox="1"/>
          <p:nvPr/>
        </p:nvSpPr>
        <p:spPr>
          <a:xfrm>
            <a:off x="398419" y="1475762"/>
            <a:ext cx="216842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ighlight>
                  <a:srgbClr val="00E6FE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Step1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</a:p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Input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723419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04800" y="292100"/>
            <a:ext cx="274032" cy="967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578832" y="292100"/>
            <a:ext cx="8193660" cy="967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id="{6C1B9AC2-2F8C-4FD2-9D89-85BC84120D29}"/>
              </a:ext>
            </a:extLst>
          </p:cNvPr>
          <p:cNvSpPr txBox="1"/>
          <p:nvPr/>
        </p:nvSpPr>
        <p:spPr>
          <a:xfrm>
            <a:off x="852864" y="360471"/>
            <a:ext cx="5230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b="1" dirty="0">
                <a:latin typeface="나눔스퀘어 ExtraBold" panose="020B0600000101010101" pitchFamily="50" charset="-127"/>
                <a:ea typeface="나눔스퀘어라운드 ExtraBold" panose="020B0600000101010101" pitchFamily="50" charset="-127"/>
              </a:rPr>
              <a:t>Model Flow</a:t>
            </a:r>
            <a:endParaRPr kumimoji="1" lang="ja-JP" altLang="en-US" sz="48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76CCE94E-5581-461D-B824-E4743334A65A}"/>
              </a:ext>
            </a:extLst>
          </p:cNvPr>
          <p:cNvSpPr/>
          <p:nvPr/>
        </p:nvSpPr>
        <p:spPr>
          <a:xfrm>
            <a:off x="398419" y="2257572"/>
            <a:ext cx="2376145" cy="4146891"/>
          </a:xfrm>
          <a:prstGeom prst="roundRect">
            <a:avLst/>
          </a:prstGeom>
          <a:noFill/>
          <a:ln w="444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9" name="사각형: 둥근 모서리 2048">
            <a:extLst>
              <a:ext uri="{FF2B5EF4-FFF2-40B4-BE49-F238E27FC236}">
                <a16:creationId xmlns:a16="http://schemas.microsoft.com/office/drawing/2014/main" id="{A3B3585A-ED60-438D-B28C-B6BA412B6566}"/>
              </a:ext>
            </a:extLst>
          </p:cNvPr>
          <p:cNvSpPr/>
          <p:nvPr/>
        </p:nvSpPr>
        <p:spPr>
          <a:xfrm>
            <a:off x="605144" y="2435460"/>
            <a:ext cx="2033389" cy="2824457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C36620-6BEE-49E2-B524-85CB497F6415}"/>
              </a:ext>
            </a:extLst>
          </p:cNvPr>
          <p:cNvSpPr txBox="1"/>
          <p:nvPr/>
        </p:nvSpPr>
        <p:spPr>
          <a:xfrm>
            <a:off x="1127772" y="2629615"/>
            <a:ext cx="1661995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</a:rPr>
              <a:t>2</a:t>
            </a:r>
            <a:r>
              <a:rPr lang="ko-KR" altLang="en-US" sz="1400" b="1" dirty="0">
                <a:latin typeface="+mn-ea"/>
              </a:rPr>
              <a:t>급 장애인도 장애인 연금 </a:t>
            </a:r>
            <a:endParaRPr lang="en-US" altLang="ko-KR" sz="1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+mn-ea"/>
              </a:rPr>
              <a:t>탈 수 있나요</a:t>
            </a:r>
            <a:r>
              <a:rPr lang="en-US" altLang="ko-KR" sz="1400" b="1" dirty="0">
                <a:latin typeface="+mn-ea"/>
              </a:rPr>
              <a:t>?</a:t>
            </a:r>
            <a:endParaRPr lang="ko-KR" altLang="en-US" sz="1400" b="1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518C3E7-EC26-4B8E-ACC8-944A65FEA0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08" y="4151567"/>
            <a:ext cx="954914" cy="954914"/>
          </a:xfrm>
          <a:prstGeom prst="rect">
            <a:avLst/>
          </a:prstGeom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D1E4C3ED-4A27-45AC-950C-34C163EB6B06}"/>
              </a:ext>
            </a:extLst>
          </p:cNvPr>
          <p:cNvSpPr/>
          <p:nvPr/>
        </p:nvSpPr>
        <p:spPr>
          <a:xfrm>
            <a:off x="792052" y="2515235"/>
            <a:ext cx="1738902" cy="1217212"/>
          </a:xfrm>
          <a:prstGeom prst="wedgeRoundRectCallout">
            <a:avLst>
              <a:gd name="adj1" fmla="val -20079"/>
              <a:gd name="adj2" fmla="val 79390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35AD0A-8E95-4C99-8707-4FB7E5391222}"/>
              </a:ext>
            </a:extLst>
          </p:cNvPr>
          <p:cNvSpPr txBox="1"/>
          <p:nvPr/>
        </p:nvSpPr>
        <p:spPr>
          <a:xfrm>
            <a:off x="569796" y="5529979"/>
            <a:ext cx="2033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사용자의 질문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6FAE599-A127-4A66-B4BB-B792D05F4BF3}"/>
              </a:ext>
            </a:extLst>
          </p:cNvPr>
          <p:cNvSpPr txBox="1"/>
          <p:nvPr/>
        </p:nvSpPr>
        <p:spPr>
          <a:xfrm>
            <a:off x="398419" y="1475762"/>
            <a:ext cx="216842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ighlight>
                  <a:srgbClr val="00E6FE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Step1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</a:p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Input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48F2B07-7080-4950-BFE6-ABE6AC141000}"/>
              </a:ext>
            </a:extLst>
          </p:cNvPr>
          <p:cNvSpPr txBox="1"/>
          <p:nvPr/>
        </p:nvSpPr>
        <p:spPr>
          <a:xfrm>
            <a:off x="3019886" y="1475762"/>
            <a:ext cx="238298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ighlight>
                  <a:srgbClr val="00E6FE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Step2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</a:p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Prediction Model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DB0016B-228E-419A-8E5D-5CC676F118DC}"/>
              </a:ext>
            </a:extLst>
          </p:cNvPr>
          <p:cNvSpPr/>
          <p:nvPr/>
        </p:nvSpPr>
        <p:spPr>
          <a:xfrm>
            <a:off x="3162482" y="2474532"/>
            <a:ext cx="2294842" cy="1961780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126F50-795A-4CA2-843C-B00968B60FCA}"/>
              </a:ext>
            </a:extLst>
          </p:cNvPr>
          <p:cNvSpPr txBox="1"/>
          <p:nvPr/>
        </p:nvSpPr>
        <p:spPr>
          <a:xfrm>
            <a:off x="3343354" y="4501964"/>
            <a:ext cx="2022061" cy="1760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Text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Convolutional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Neural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Network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6" name="사각형: 둥근 모서리 185">
            <a:extLst>
              <a:ext uri="{FF2B5EF4-FFF2-40B4-BE49-F238E27FC236}">
                <a16:creationId xmlns:a16="http://schemas.microsoft.com/office/drawing/2014/main" id="{1C46B2D9-A5E4-4621-8B28-B118FABE07DB}"/>
              </a:ext>
            </a:extLst>
          </p:cNvPr>
          <p:cNvSpPr/>
          <p:nvPr/>
        </p:nvSpPr>
        <p:spPr>
          <a:xfrm>
            <a:off x="3019886" y="2257572"/>
            <a:ext cx="2624654" cy="4146891"/>
          </a:xfrm>
          <a:prstGeom prst="roundRect">
            <a:avLst/>
          </a:prstGeom>
          <a:noFill/>
          <a:ln w="444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9DC88F2-2FDB-4DEC-9EAB-7842951BE9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584" y="2883600"/>
            <a:ext cx="2092639" cy="104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46745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04800" y="292100"/>
            <a:ext cx="274032" cy="967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578832" y="292100"/>
            <a:ext cx="8193660" cy="967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id="{6C1B9AC2-2F8C-4FD2-9D89-85BC84120D29}"/>
              </a:ext>
            </a:extLst>
          </p:cNvPr>
          <p:cNvSpPr txBox="1"/>
          <p:nvPr/>
        </p:nvSpPr>
        <p:spPr>
          <a:xfrm>
            <a:off x="852864" y="360471"/>
            <a:ext cx="5230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b="1" dirty="0">
                <a:latin typeface="나눔스퀘어 ExtraBold" panose="020B0600000101010101" pitchFamily="50" charset="-127"/>
                <a:ea typeface="나눔스퀘어라운드 ExtraBold" panose="020B0600000101010101" pitchFamily="50" charset="-127"/>
              </a:rPr>
              <a:t>Model Flow</a:t>
            </a:r>
            <a:endParaRPr kumimoji="1" lang="ja-JP" altLang="en-US" sz="48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76CCE94E-5581-461D-B824-E4743334A65A}"/>
              </a:ext>
            </a:extLst>
          </p:cNvPr>
          <p:cNvSpPr/>
          <p:nvPr/>
        </p:nvSpPr>
        <p:spPr>
          <a:xfrm>
            <a:off x="398419" y="2257572"/>
            <a:ext cx="2376145" cy="4146891"/>
          </a:xfrm>
          <a:prstGeom prst="roundRect">
            <a:avLst/>
          </a:prstGeom>
          <a:noFill/>
          <a:ln w="444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9" name="사각형: 둥근 모서리 2048">
            <a:extLst>
              <a:ext uri="{FF2B5EF4-FFF2-40B4-BE49-F238E27FC236}">
                <a16:creationId xmlns:a16="http://schemas.microsoft.com/office/drawing/2014/main" id="{A3B3585A-ED60-438D-B28C-B6BA412B6566}"/>
              </a:ext>
            </a:extLst>
          </p:cNvPr>
          <p:cNvSpPr/>
          <p:nvPr/>
        </p:nvSpPr>
        <p:spPr>
          <a:xfrm>
            <a:off x="605144" y="2435460"/>
            <a:ext cx="2033389" cy="2824457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C36620-6BEE-49E2-B524-85CB497F6415}"/>
              </a:ext>
            </a:extLst>
          </p:cNvPr>
          <p:cNvSpPr txBox="1"/>
          <p:nvPr/>
        </p:nvSpPr>
        <p:spPr>
          <a:xfrm>
            <a:off x="1127772" y="2629615"/>
            <a:ext cx="1661995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</a:rPr>
              <a:t>2</a:t>
            </a:r>
            <a:r>
              <a:rPr lang="ko-KR" altLang="en-US" sz="1400" b="1" dirty="0">
                <a:latin typeface="+mn-ea"/>
              </a:rPr>
              <a:t>급 장애인도 장애인 연금 </a:t>
            </a:r>
            <a:endParaRPr lang="en-US" altLang="ko-KR" sz="1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+mn-ea"/>
              </a:rPr>
              <a:t>탈 수 있나요</a:t>
            </a:r>
            <a:r>
              <a:rPr lang="en-US" altLang="ko-KR" sz="1400" b="1" dirty="0">
                <a:latin typeface="+mn-ea"/>
              </a:rPr>
              <a:t>?</a:t>
            </a:r>
            <a:endParaRPr lang="ko-KR" altLang="en-US" sz="1400" b="1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518C3E7-EC26-4B8E-ACC8-944A65FEA0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08" y="4151567"/>
            <a:ext cx="954914" cy="954914"/>
          </a:xfrm>
          <a:prstGeom prst="rect">
            <a:avLst/>
          </a:prstGeom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D1E4C3ED-4A27-45AC-950C-34C163EB6B06}"/>
              </a:ext>
            </a:extLst>
          </p:cNvPr>
          <p:cNvSpPr/>
          <p:nvPr/>
        </p:nvSpPr>
        <p:spPr>
          <a:xfrm>
            <a:off x="792052" y="2515235"/>
            <a:ext cx="1738902" cy="1217212"/>
          </a:xfrm>
          <a:prstGeom prst="wedgeRoundRectCallout">
            <a:avLst>
              <a:gd name="adj1" fmla="val -20079"/>
              <a:gd name="adj2" fmla="val 79390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35AD0A-8E95-4C99-8707-4FB7E5391222}"/>
              </a:ext>
            </a:extLst>
          </p:cNvPr>
          <p:cNvSpPr txBox="1"/>
          <p:nvPr/>
        </p:nvSpPr>
        <p:spPr>
          <a:xfrm>
            <a:off x="569796" y="5529979"/>
            <a:ext cx="2033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사용자의 질문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6FAE599-A127-4A66-B4BB-B792D05F4BF3}"/>
              </a:ext>
            </a:extLst>
          </p:cNvPr>
          <p:cNvSpPr txBox="1"/>
          <p:nvPr/>
        </p:nvSpPr>
        <p:spPr>
          <a:xfrm>
            <a:off x="398419" y="1475762"/>
            <a:ext cx="216842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ighlight>
                  <a:srgbClr val="00E6FE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Step1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</a:p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Input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48F2B07-7080-4950-BFE6-ABE6AC141000}"/>
              </a:ext>
            </a:extLst>
          </p:cNvPr>
          <p:cNvSpPr txBox="1"/>
          <p:nvPr/>
        </p:nvSpPr>
        <p:spPr>
          <a:xfrm>
            <a:off x="3019886" y="1475762"/>
            <a:ext cx="238298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ighlight>
                  <a:srgbClr val="00E6FE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Step2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</a:p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Prediction Model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DB0016B-228E-419A-8E5D-5CC676F118DC}"/>
              </a:ext>
            </a:extLst>
          </p:cNvPr>
          <p:cNvSpPr/>
          <p:nvPr/>
        </p:nvSpPr>
        <p:spPr>
          <a:xfrm>
            <a:off x="3162482" y="2474532"/>
            <a:ext cx="2294842" cy="1961780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126F50-795A-4CA2-843C-B00968B60FCA}"/>
              </a:ext>
            </a:extLst>
          </p:cNvPr>
          <p:cNvSpPr txBox="1"/>
          <p:nvPr/>
        </p:nvSpPr>
        <p:spPr>
          <a:xfrm>
            <a:off x="3343354" y="4501964"/>
            <a:ext cx="2022061" cy="1760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Text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Convolutional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Neural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Network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6" name="사각형: 둥근 모서리 185">
            <a:extLst>
              <a:ext uri="{FF2B5EF4-FFF2-40B4-BE49-F238E27FC236}">
                <a16:creationId xmlns:a16="http://schemas.microsoft.com/office/drawing/2014/main" id="{1C46B2D9-A5E4-4621-8B28-B118FABE07DB}"/>
              </a:ext>
            </a:extLst>
          </p:cNvPr>
          <p:cNvSpPr/>
          <p:nvPr/>
        </p:nvSpPr>
        <p:spPr>
          <a:xfrm>
            <a:off x="3019886" y="2257572"/>
            <a:ext cx="2624654" cy="4146891"/>
          </a:xfrm>
          <a:prstGeom prst="roundRect">
            <a:avLst/>
          </a:prstGeom>
          <a:noFill/>
          <a:ln w="444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9DC88F2-2FDB-4DEC-9EAB-7842951BE9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584" y="2883600"/>
            <a:ext cx="2092639" cy="1043633"/>
          </a:xfrm>
          <a:prstGeom prst="rect">
            <a:avLst/>
          </a:prstGeom>
        </p:spPr>
      </p:pic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C45DF249-7BE5-45DD-A0EE-C7A8455AB880}"/>
              </a:ext>
            </a:extLst>
          </p:cNvPr>
          <p:cNvSpPr/>
          <p:nvPr/>
        </p:nvSpPr>
        <p:spPr>
          <a:xfrm>
            <a:off x="6087838" y="4575771"/>
            <a:ext cx="2244750" cy="1497002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39760054-66CF-46D2-A5BF-082489DC7517}"/>
              </a:ext>
            </a:extLst>
          </p:cNvPr>
          <p:cNvSpPr/>
          <p:nvPr/>
        </p:nvSpPr>
        <p:spPr>
          <a:xfrm>
            <a:off x="6111101" y="2650937"/>
            <a:ext cx="2163743" cy="1009409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873D4F-0182-4441-BA6F-63C222C11440}"/>
              </a:ext>
            </a:extLst>
          </p:cNvPr>
          <p:cNvSpPr txBox="1"/>
          <p:nvPr/>
        </p:nvSpPr>
        <p:spPr>
          <a:xfrm>
            <a:off x="6472092" y="6036399"/>
            <a:ext cx="1476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Transformer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2" name="사각형: 둥근 모서리 191">
            <a:extLst>
              <a:ext uri="{FF2B5EF4-FFF2-40B4-BE49-F238E27FC236}">
                <a16:creationId xmlns:a16="http://schemas.microsoft.com/office/drawing/2014/main" id="{8583F684-828F-4D15-9843-53AAD7A141F3}"/>
              </a:ext>
            </a:extLst>
          </p:cNvPr>
          <p:cNvSpPr/>
          <p:nvPr/>
        </p:nvSpPr>
        <p:spPr>
          <a:xfrm>
            <a:off x="5949603" y="2257572"/>
            <a:ext cx="2511855" cy="4146891"/>
          </a:xfrm>
          <a:prstGeom prst="roundRect">
            <a:avLst/>
          </a:prstGeom>
          <a:noFill/>
          <a:ln w="444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4BAEF0FE-FFAB-4A7D-96E1-6D19D7173FC7}"/>
              </a:ext>
            </a:extLst>
          </p:cNvPr>
          <p:cNvSpPr txBox="1"/>
          <p:nvPr/>
        </p:nvSpPr>
        <p:spPr>
          <a:xfrm>
            <a:off x="6087838" y="3661672"/>
            <a:ext cx="2244750" cy="46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Jaccard &amp; Cosine Similarity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2D31760B-741C-4724-BC95-D4EBF13C34D0}"/>
              </a:ext>
            </a:extLst>
          </p:cNvPr>
          <p:cNvSpPr txBox="1"/>
          <p:nvPr/>
        </p:nvSpPr>
        <p:spPr>
          <a:xfrm>
            <a:off x="5949603" y="1431966"/>
            <a:ext cx="2382985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ighlight>
                  <a:srgbClr val="00E6FE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Step3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</a:p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Answer Generation </a:t>
            </a:r>
          </a:p>
        </p:txBody>
      </p:sp>
      <p:pic>
        <p:nvPicPr>
          <p:cNvPr id="2050" name="Picture 2" descr="jaccard similarity에 대한 이미지 검색결과">
            <a:extLst>
              <a:ext uri="{FF2B5EF4-FFF2-40B4-BE49-F238E27FC236}">
                <a16:creationId xmlns:a16="http://schemas.microsoft.com/office/drawing/2014/main" id="{65845FA7-0FFE-4013-A162-807AE16FA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115" y="2679989"/>
            <a:ext cx="1218196" cy="93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47D5BE1-93D5-4E3E-A60B-8F6A1FF1E0EB}"/>
              </a:ext>
            </a:extLst>
          </p:cNvPr>
          <p:cNvSpPr txBox="1"/>
          <p:nvPr/>
        </p:nvSpPr>
        <p:spPr>
          <a:xfrm>
            <a:off x="6261437" y="2375369"/>
            <a:ext cx="1897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A56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Class 1 (</a:t>
            </a:r>
            <a:r>
              <a:rPr lang="en-US" altLang="ko-KR" sz="1400" dirty="0" err="1">
                <a:solidFill>
                  <a:srgbClr val="5A56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len</a:t>
            </a:r>
            <a:r>
              <a:rPr lang="ko-KR" altLang="en-US" sz="1400" dirty="0">
                <a:solidFill>
                  <a:srgbClr val="5A56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rgbClr val="5A56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 30)</a:t>
            </a:r>
            <a:endParaRPr lang="ko-KR" altLang="en-US" sz="1400" dirty="0">
              <a:solidFill>
                <a:srgbClr val="5A565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313F734-D848-4936-A627-D55020F56689}"/>
              </a:ext>
            </a:extLst>
          </p:cNvPr>
          <p:cNvSpPr txBox="1"/>
          <p:nvPr/>
        </p:nvSpPr>
        <p:spPr>
          <a:xfrm>
            <a:off x="6261437" y="4304334"/>
            <a:ext cx="1897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A56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Class 0 (</a:t>
            </a:r>
            <a:r>
              <a:rPr lang="en-US" altLang="ko-KR" sz="1400" dirty="0" err="1">
                <a:solidFill>
                  <a:srgbClr val="5A56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len</a:t>
            </a:r>
            <a:r>
              <a:rPr lang="ko-KR" altLang="en-US" sz="1400" dirty="0">
                <a:solidFill>
                  <a:srgbClr val="5A56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rgbClr val="5A56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≤ 30)</a:t>
            </a:r>
            <a:endParaRPr lang="ko-KR" altLang="en-US" sz="1400" dirty="0">
              <a:solidFill>
                <a:srgbClr val="5A565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5E88CB23-6A58-4484-8751-F7EAF4BF36A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6239" y1="74835" x2="26239" y2="74835"/>
                        <a14:foregroundMark x1="22936" y1="77470" x2="22936" y2="77470"/>
                        <a14:foregroundMark x1="29266" y1="82609" x2="29266" y2="82609"/>
                        <a14:foregroundMark x1="73028" y1="82609" x2="73028" y2="82609"/>
                        <a14:foregroundMark x1="32569" y1="80567" x2="32569" y2="80567"/>
                        <a14:foregroundMark x1="66422" y1="77207" x2="66422" y2="77207"/>
                        <a14:foregroundMark x1="75505" y1="76087" x2="75505" y2="76087"/>
                        <a14:foregroundMark x1="73945" y1="78063" x2="73945" y2="78063"/>
                        <a14:foregroundMark x1="64862" y1="58366" x2="64862" y2="58366"/>
                        <a14:foregroundMark x1="65321" y1="11528" x2="65321" y2="11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547" y="4540374"/>
            <a:ext cx="1169333" cy="162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824668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04800" y="292100"/>
            <a:ext cx="274032" cy="967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578832" y="292100"/>
            <a:ext cx="8193660" cy="967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id="{6C1B9AC2-2F8C-4FD2-9D89-85BC84120D29}"/>
              </a:ext>
            </a:extLst>
          </p:cNvPr>
          <p:cNvSpPr txBox="1"/>
          <p:nvPr/>
        </p:nvSpPr>
        <p:spPr>
          <a:xfrm>
            <a:off x="852864" y="360471"/>
            <a:ext cx="5230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b="1" dirty="0">
                <a:latin typeface="나눔스퀘어 ExtraBold" panose="020B0600000101010101" pitchFamily="50" charset="-127"/>
                <a:ea typeface="나눔스퀘어라운드 ExtraBold" panose="020B0600000101010101" pitchFamily="50" charset="-127"/>
              </a:rPr>
              <a:t>Model Flow</a:t>
            </a:r>
            <a:endParaRPr kumimoji="1" lang="ja-JP" altLang="en-US" sz="48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76CCE94E-5581-461D-B824-E4743334A65A}"/>
              </a:ext>
            </a:extLst>
          </p:cNvPr>
          <p:cNvSpPr/>
          <p:nvPr/>
        </p:nvSpPr>
        <p:spPr>
          <a:xfrm>
            <a:off x="398419" y="2257572"/>
            <a:ext cx="2376145" cy="4146891"/>
          </a:xfrm>
          <a:prstGeom prst="roundRect">
            <a:avLst/>
          </a:prstGeom>
          <a:noFill/>
          <a:ln w="444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9" name="사각형: 둥근 모서리 2048">
            <a:extLst>
              <a:ext uri="{FF2B5EF4-FFF2-40B4-BE49-F238E27FC236}">
                <a16:creationId xmlns:a16="http://schemas.microsoft.com/office/drawing/2014/main" id="{A3B3585A-ED60-438D-B28C-B6BA412B6566}"/>
              </a:ext>
            </a:extLst>
          </p:cNvPr>
          <p:cNvSpPr/>
          <p:nvPr/>
        </p:nvSpPr>
        <p:spPr>
          <a:xfrm>
            <a:off x="605144" y="2435460"/>
            <a:ext cx="2033389" cy="2824457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C36620-6BEE-49E2-B524-85CB497F6415}"/>
              </a:ext>
            </a:extLst>
          </p:cNvPr>
          <p:cNvSpPr txBox="1"/>
          <p:nvPr/>
        </p:nvSpPr>
        <p:spPr>
          <a:xfrm>
            <a:off x="1127772" y="2629615"/>
            <a:ext cx="1661995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</a:rPr>
              <a:t>2</a:t>
            </a:r>
            <a:r>
              <a:rPr lang="ko-KR" altLang="en-US" sz="1400" b="1" dirty="0">
                <a:latin typeface="+mn-ea"/>
              </a:rPr>
              <a:t>급 장애인도 장애인 연금 </a:t>
            </a:r>
            <a:endParaRPr lang="en-US" altLang="ko-KR" sz="1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+mn-ea"/>
              </a:rPr>
              <a:t>탈 수 있나요</a:t>
            </a:r>
            <a:r>
              <a:rPr lang="en-US" altLang="ko-KR" sz="1400" b="1" dirty="0">
                <a:latin typeface="+mn-ea"/>
              </a:rPr>
              <a:t>?</a:t>
            </a:r>
            <a:endParaRPr lang="ko-KR" altLang="en-US" sz="1400" b="1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518C3E7-EC26-4B8E-ACC8-944A65FEA0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08" y="4151567"/>
            <a:ext cx="954914" cy="954914"/>
          </a:xfrm>
          <a:prstGeom prst="rect">
            <a:avLst/>
          </a:prstGeom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D1E4C3ED-4A27-45AC-950C-34C163EB6B06}"/>
              </a:ext>
            </a:extLst>
          </p:cNvPr>
          <p:cNvSpPr/>
          <p:nvPr/>
        </p:nvSpPr>
        <p:spPr>
          <a:xfrm>
            <a:off x="792052" y="2515235"/>
            <a:ext cx="1738902" cy="1217212"/>
          </a:xfrm>
          <a:prstGeom prst="wedgeRoundRectCallout">
            <a:avLst>
              <a:gd name="adj1" fmla="val -20079"/>
              <a:gd name="adj2" fmla="val 79390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35AD0A-8E95-4C99-8707-4FB7E5391222}"/>
              </a:ext>
            </a:extLst>
          </p:cNvPr>
          <p:cNvSpPr txBox="1"/>
          <p:nvPr/>
        </p:nvSpPr>
        <p:spPr>
          <a:xfrm>
            <a:off x="569796" y="5529979"/>
            <a:ext cx="2033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사용자의 질문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6FAE599-A127-4A66-B4BB-B792D05F4BF3}"/>
              </a:ext>
            </a:extLst>
          </p:cNvPr>
          <p:cNvSpPr txBox="1"/>
          <p:nvPr/>
        </p:nvSpPr>
        <p:spPr>
          <a:xfrm>
            <a:off x="398419" y="1475762"/>
            <a:ext cx="216842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ighlight>
                  <a:srgbClr val="00E6FE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Step1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</a:p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Input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E5CC572-01ED-475C-AB54-FEC5929EBCAC}"/>
              </a:ext>
            </a:extLst>
          </p:cNvPr>
          <p:cNvSpPr txBox="1"/>
          <p:nvPr/>
        </p:nvSpPr>
        <p:spPr>
          <a:xfrm>
            <a:off x="9162536" y="3568479"/>
            <a:ext cx="2372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Bi-Stacked LSTM 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1D2C5447-CDB6-42A3-9DB9-9FE5E6FB79E0}"/>
              </a:ext>
            </a:extLst>
          </p:cNvPr>
          <p:cNvSpPr txBox="1"/>
          <p:nvPr/>
        </p:nvSpPr>
        <p:spPr>
          <a:xfrm>
            <a:off x="9030248" y="1465811"/>
            <a:ext cx="3265747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ighlight>
                  <a:srgbClr val="00E6FE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Step4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</a:p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Post Processing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94F28C17-B4F0-4C18-9D38-B33C351B0DC3}"/>
              </a:ext>
            </a:extLst>
          </p:cNvPr>
          <p:cNvSpPr/>
          <p:nvPr/>
        </p:nvSpPr>
        <p:spPr>
          <a:xfrm>
            <a:off x="9116798" y="2351668"/>
            <a:ext cx="2515363" cy="1191946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2" name="Picture 6" descr="bi stacked lstm에 대한 이미지 검색결과">
            <a:extLst>
              <a:ext uri="{FF2B5EF4-FFF2-40B4-BE49-F238E27FC236}">
                <a16:creationId xmlns:a16="http://schemas.microsoft.com/office/drawing/2014/main" id="{4154B746-0F48-435C-911C-925D2BBF1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56" b="90000" l="7199" r="96990">
                        <a14:foregroundMark x1="8639" y1="43704" x2="8639" y2="43704"/>
                        <a14:foregroundMark x1="8901" y1="41852" x2="8901" y2="41852"/>
                        <a14:foregroundMark x1="8901" y1="41852" x2="8901" y2="41852"/>
                        <a14:foregroundMark x1="10209" y1="42222" x2="10209" y2="42222"/>
                        <a14:foregroundMark x1="9293" y1="42593" x2="8115" y2="43704"/>
                        <a14:foregroundMark x1="27225" y1="8889" x2="27225" y2="8889"/>
                        <a14:foregroundMark x1="28010" y1="8889" x2="28010" y2="8889"/>
                        <a14:foregroundMark x1="42932" y1="10000" x2="42932" y2="10000"/>
                        <a14:foregroundMark x1="43194" y1="5556" x2="43194" y2="5556"/>
                        <a14:foregroundMark x1="59555" y1="7407" x2="59555" y2="7407"/>
                        <a14:foregroundMark x1="79712" y1="5926" x2="79712" y2="5926"/>
                        <a14:foregroundMark x1="88613" y1="37778" x2="88613" y2="37778"/>
                        <a14:foregroundMark x1="96990" y1="54815" x2="96990" y2="54815"/>
                        <a14:foregroundMark x1="79712" y1="85185" x2="79712" y2="85185"/>
                        <a14:foregroundMark x1="58246" y1="87407" x2="58246" y2="87407"/>
                        <a14:foregroundMark x1="43717" y1="84815" x2="43717" y2="84815"/>
                        <a14:foregroundMark x1="25916" y1="84444" x2="25916" y2="84444"/>
                        <a14:foregroundMark x1="7199" y1="40000" x2="7199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332" y="2515235"/>
            <a:ext cx="2431250" cy="89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" name="사각형: 둥근 모서리 213">
            <a:extLst>
              <a:ext uri="{FF2B5EF4-FFF2-40B4-BE49-F238E27FC236}">
                <a16:creationId xmlns:a16="http://schemas.microsoft.com/office/drawing/2014/main" id="{BF5215FD-6A6B-413D-AF2F-8066D4702B4D}"/>
              </a:ext>
            </a:extLst>
          </p:cNvPr>
          <p:cNvSpPr/>
          <p:nvPr/>
        </p:nvSpPr>
        <p:spPr>
          <a:xfrm>
            <a:off x="9030248" y="2257572"/>
            <a:ext cx="2694923" cy="1765850"/>
          </a:xfrm>
          <a:prstGeom prst="roundRect">
            <a:avLst/>
          </a:prstGeom>
          <a:noFill/>
          <a:ln w="444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48F2B07-7080-4950-BFE6-ABE6AC141000}"/>
              </a:ext>
            </a:extLst>
          </p:cNvPr>
          <p:cNvSpPr txBox="1"/>
          <p:nvPr/>
        </p:nvSpPr>
        <p:spPr>
          <a:xfrm>
            <a:off x="3019886" y="1475762"/>
            <a:ext cx="238298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ighlight>
                  <a:srgbClr val="00E6FE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Step2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</a:p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Prediction Model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DB0016B-228E-419A-8E5D-5CC676F118DC}"/>
              </a:ext>
            </a:extLst>
          </p:cNvPr>
          <p:cNvSpPr/>
          <p:nvPr/>
        </p:nvSpPr>
        <p:spPr>
          <a:xfrm>
            <a:off x="3162482" y="2474532"/>
            <a:ext cx="2294842" cy="1961780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126F50-795A-4CA2-843C-B00968B60FCA}"/>
              </a:ext>
            </a:extLst>
          </p:cNvPr>
          <p:cNvSpPr txBox="1"/>
          <p:nvPr/>
        </p:nvSpPr>
        <p:spPr>
          <a:xfrm>
            <a:off x="3343354" y="4501964"/>
            <a:ext cx="2022061" cy="1760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Text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Convolutional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Neural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Network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6" name="사각형: 둥근 모서리 185">
            <a:extLst>
              <a:ext uri="{FF2B5EF4-FFF2-40B4-BE49-F238E27FC236}">
                <a16:creationId xmlns:a16="http://schemas.microsoft.com/office/drawing/2014/main" id="{1C46B2D9-A5E4-4621-8B28-B118FABE07DB}"/>
              </a:ext>
            </a:extLst>
          </p:cNvPr>
          <p:cNvSpPr/>
          <p:nvPr/>
        </p:nvSpPr>
        <p:spPr>
          <a:xfrm>
            <a:off x="3019886" y="2257572"/>
            <a:ext cx="2624654" cy="4146891"/>
          </a:xfrm>
          <a:prstGeom prst="roundRect">
            <a:avLst/>
          </a:prstGeom>
          <a:noFill/>
          <a:ln w="444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9DC88F2-2FDB-4DEC-9EAB-7842951BE93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584" y="2883600"/>
            <a:ext cx="2092639" cy="1043633"/>
          </a:xfrm>
          <a:prstGeom prst="rect">
            <a:avLst/>
          </a:prstGeom>
        </p:spPr>
      </p:pic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C45DF249-7BE5-45DD-A0EE-C7A8455AB880}"/>
              </a:ext>
            </a:extLst>
          </p:cNvPr>
          <p:cNvSpPr/>
          <p:nvPr/>
        </p:nvSpPr>
        <p:spPr>
          <a:xfrm>
            <a:off x="6087838" y="4575771"/>
            <a:ext cx="2244750" cy="1497002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39760054-66CF-46D2-A5BF-082489DC7517}"/>
              </a:ext>
            </a:extLst>
          </p:cNvPr>
          <p:cNvSpPr/>
          <p:nvPr/>
        </p:nvSpPr>
        <p:spPr>
          <a:xfrm>
            <a:off x="6111101" y="2650937"/>
            <a:ext cx="2163743" cy="1009409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873D4F-0182-4441-BA6F-63C222C11440}"/>
              </a:ext>
            </a:extLst>
          </p:cNvPr>
          <p:cNvSpPr txBox="1"/>
          <p:nvPr/>
        </p:nvSpPr>
        <p:spPr>
          <a:xfrm>
            <a:off x="6472092" y="6036399"/>
            <a:ext cx="1476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Transformer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2" name="사각형: 둥근 모서리 191">
            <a:extLst>
              <a:ext uri="{FF2B5EF4-FFF2-40B4-BE49-F238E27FC236}">
                <a16:creationId xmlns:a16="http://schemas.microsoft.com/office/drawing/2014/main" id="{8583F684-828F-4D15-9843-53AAD7A141F3}"/>
              </a:ext>
            </a:extLst>
          </p:cNvPr>
          <p:cNvSpPr/>
          <p:nvPr/>
        </p:nvSpPr>
        <p:spPr>
          <a:xfrm>
            <a:off x="5949603" y="2257572"/>
            <a:ext cx="2511855" cy="4146891"/>
          </a:xfrm>
          <a:prstGeom prst="roundRect">
            <a:avLst/>
          </a:prstGeom>
          <a:noFill/>
          <a:ln w="444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4BAEF0FE-FFAB-4A7D-96E1-6D19D7173FC7}"/>
              </a:ext>
            </a:extLst>
          </p:cNvPr>
          <p:cNvSpPr txBox="1"/>
          <p:nvPr/>
        </p:nvSpPr>
        <p:spPr>
          <a:xfrm>
            <a:off x="6087838" y="3661672"/>
            <a:ext cx="2244750" cy="46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Jaccard &amp; Cosine Similarity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2D31760B-741C-4724-BC95-D4EBF13C34D0}"/>
              </a:ext>
            </a:extLst>
          </p:cNvPr>
          <p:cNvSpPr txBox="1"/>
          <p:nvPr/>
        </p:nvSpPr>
        <p:spPr>
          <a:xfrm>
            <a:off x="5949603" y="1431966"/>
            <a:ext cx="2382985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ighlight>
                  <a:srgbClr val="00E6FE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Step3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</a:p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Answer Generation </a:t>
            </a:r>
          </a:p>
        </p:txBody>
      </p:sp>
      <p:pic>
        <p:nvPicPr>
          <p:cNvPr id="2050" name="Picture 2" descr="jaccard similarity에 대한 이미지 검색결과">
            <a:extLst>
              <a:ext uri="{FF2B5EF4-FFF2-40B4-BE49-F238E27FC236}">
                <a16:creationId xmlns:a16="http://schemas.microsoft.com/office/drawing/2014/main" id="{65845FA7-0FFE-4013-A162-807AE16FA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115" y="2679989"/>
            <a:ext cx="1218196" cy="93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47D5BE1-93D5-4E3E-A60B-8F6A1FF1E0EB}"/>
              </a:ext>
            </a:extLst>
          </p:cNvPr>
          <p:cNvSpPr txBox="1"/>
          <p:nvPr/>
        </p:nvSpPr>
        <p:spPr>
          <a:xfrm>
            <a:off x="6261437" y="2375369"/>
            <a:ext cx="1897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A56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Class 1 (</a:t>
            </a:r>
            <a:r>
              <a:rPr lang="en-US" altLang="ko-KR" sz="1400" dirty="0" err="1">
                <a:solidFill>
                  <a:srgbClr val="5A56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len</a:t>
            </a:r>
            <a:r>
              <a:rPr lang="ko-KR" altLang="en-US" sz="1400" dirty="0">
                <a:solidFill>
                  <a:srgbClr val="5A56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rgbClr val="5A56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 30)</a:t>
            </a:r>
            <a:endParaRPr lang="ko-KR" altLang="en-US" sz="1400" dirty="0">
              <a:solidFill>
                <a:srgbClr val="5A565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313F734-D848-4936-A627-D55020F56689}"/>
              </a:ext>
            </a:extLst>
          </p:cNvPr>
          <p:cNvSpPr txBox="1"/>
          <p:nvPr/>
        </p:nvSpPr>
        <p:spPr>
          <a:xfrm>
            <a:off x="6261437" y="4304334"/>
            <a:ext cx="1897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A56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Class 0 (</a:t>
            </a:r>
            <a:r>
              <a:rPr lang="en-US" altLang="ko-KR" sz="1400" dirty="0" err="1">
                <a:solidFill>
                  <a:srgbClr val="5A56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len</a:t>
            </a:r>
            <a:r>
              <a:rPr lang="ko-KR" altLang="en-US" sz="1400" dirty="0">
                <a:solidFill>
                  <a:srgbClr val="5A56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rgbClr val="5A56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≤ 30)</a:t>
            </a:r>
            <a:endParaRPr lang="ko-KR" altLang="en-US" sz="1400" dirty="0">
              <a:solidFill>
                <a:srgbClr val="5A565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5E88CB23-6A58-4484-8751-F7EAF4BF36A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6239" y1="74835" x2="26239" y2="74835"/>
                        <a14:foregroundMark x1="22936" y1="77470" x2="22936" y2="77470"/>
                        <a14:foregroundMark x1="29266" y1="82609" x2="29266" y2="82609"/>
                        <a14:foregroundMark x1="73028" y1="82609" x2="73028" y2="82609"/>
                        <a14:foregroundMark x1="32569" y1="80567" x2="32569" y2="80567"/>
                        <a14:foregroundMark x1="66422" y1="77207" x2="66422" y2="77207"/>
                        <a14:foregroundMark x1="75505" y1="76087" x2="75505" y2="76087"/>
                        <a14:foregroundMark x1="73945" y1="78063" x2="73945" y2="78063"/>
                        <a14:foregroundMark x1="64862" y1="58366" x2="64862" y2="58366"/>
                        <a14:foregroundMark x1="65321" y1="11528" x2="65321" y2="11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547" y="4540374"/>
            <a:ext cx="1169333" cy="1628483"/>
          </a:xfrm>
          <a:prstGeom prst="rect">
            <a:avLst/>
          </a:prstGeom>
        </p:spPr>
      </p:pic>
      <p:cxnSp>
        <p:nvCxnSpPr>
          <p:cNvPr id="10" name="연결선: 구부러짐 9">
            <a:extLst>
              <a:ext uri="{FF2B5EF4-FFF2-40B4-BE49-F238E27FC236}">
                <a16:creationId xmlns:a16="http://schemas.microsoft.com/office/drawing/2014/main" id="{0CBDFB4A-E21D-419D-AF62-059D4469E3E3}"/>
              </a:ext>
            </a:extLst>
          </p:cNvPr>
          <p:cNvCxnSpPr>
            <a:cxnSpLocks/>
            <a:stCxn id="101" idx="3"/>
            <a:endCxn id="214" idx="1"/>
          </p:cNvCxnSpPr>
          <p:nvPr/>
        </p:nvCxnSpPr>
        <p:spPr>
          <a:xfrm flipV="1">
            <a:off x="8332588" y="3140497"/>
            <a:ext cx="697660" cy="2183775"/>
          </a:xfrm>
          <a:prstGeom prst="curvedConnector3">
            <a:avLst>
              <a:gd name="adj1" fmla="val 50000"/>
            </a:avLst>
          </a:prstGeom>
          <a:ln w="38100">
            <a:solidFill>
              <a:srgbClr val="5A56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486912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04800" y="292100"/>
            <a:ext cx="274032" cy="967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578832" y="292100"/>
            <a:ext cx="8193660" cy="9677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id="{6C1B9AC2-2F8C-4FD2-9D89-85BC84120D29}"/>
              </a:ext>
            </a:extLst>
          </p:cNvPr>
          <p:cNvSpPr txBox="1"/>
          <p:nvPr/>
        </p:nvSpPr>
        <p:spPr>
          <a:xfrm>
            <a:off x="852864" y="360471"/>
            <a:ext cx="5230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b="1" dirty="0">
                <a:latin typeface="나눔스퀘어 ExtraBold" panose="020B0600000101010101" pitchFamily="50" charset="-127"/>
                <a:ea typeface="나눔스퀘어라운드 ExtraBold" panose="020B0600000101010101" pitchFamily="50" charset="-127"/>
              </a:rPr>
              <a:t>Model Flow</a:t>
            </a:r>
            <a:endParaRPr kumimoji="1" lang="ja-JP" altLang="en-US" sz="48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76CCE94E-5581-461D-B824-E4743334A65A}"/>
              </a:ext>
            </a:extLst>
          </p:cNvPr>
          <p:cNvSpPr/>
          <p:nvPr/>
        </p:nvSpPr>
        <p:spPr>
          <a:xfrm>
            <a:off x="398419" y="2257572"/>
            <a:ext cx="2376145" cy="4146891"/>
          </a:xfrm>
          <a:prstGeom prst="roundRect">
            <a:avLst/>
          </a:prstGeom>
          <a:noFill/>
          <a:ln w="444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9" name="사각형: 둥근 모서리 2048">
            <a:extLst>
              <a:ext uri="{FF2B5EF4-FFF2-40B4-BE49-F238E27FC236}">
                <a16:creationId xmlns:a16="http://schemas.microsoft.com/office/drawing/2014/main" id="{A3B3585A-ED60-438D-B28C-B6BA412B6566}"/>
              </a:ext>
            </a:extLst>
          </p:cNvPr>
          <p:cNvSpPr/>
          <p:nvPr/>
        </p:nvSpPr>
        <p:spPr>
          <a:xfrm>
            <a:off x="605144" y="2435460"/>
            <a:ext cx="2033389" cy="2824457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C36620-6BEE-49E2-B524-85CB497F6415}"/>
              </a:ext>
            </a:extLst>
          </p:cNvPr>
          <p:cNvSpPr txBox="1"/>
          <p:nvPr/>
        </p:nvSpPr>
        <p:spPr>
          <a:xfrm>
            <a:off x="1127772" y="2629615"/>
            <a:ext cx="1661995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+mn-ea"/>
              </a:rPr>
              <a:t>2</a:t>
            </a:r>
            <a:r>
              <a:rPr lang="ko-KR" altLang="en-US" sz="1400" b="1" dirty="0">
                <a:latin typeface="+mn-ea"/>
              </a:rPr>
              <a:t>급 장애인도 장애인 연금 </a:t>
            </a:r>
            <a:endParaRPr lang="en-US" altLang="ko-KR" sz="1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+mn-ea"/>
              </a:rPr>
              <a:t>탈 수 있나요</a:t>
            </a:r>
            <a:r>
              <a:rPr lang="en-US" altLang="ko-KR" sz="1400" b="1" dirty="0">
                <a:latin typeface="+mn-ea"/>
              </a:rPr>
              <a:t>?</a:t>
            </a:r>
            <a:endParaRPr lang="ko-KR" altLang="en-US" sz="1400" b="1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518C3E7-EC26-4B8E-ACC8-944A65FEA0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08" y="4151567"/>
            <a:ext cx="954914" cy="954914"/>
          </a:xfrm>
          <a:prstGeom prst="rect">
            <a:avLst/>
          </a:prstGeom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D1E4C3ED-4A27-45AC-950C-34C163EB6B06}"/>
              </a:ext>
            </a:extLst>
          </p:cNvPr>
          <p:cNvSpPr/>
          <p:nvPr/>
        </p:nvSpPr>
        <p:spPr>
          <a:xfrm>
            <a:off x="792052" y="2515235"/>
            <a:ext cx="1738902" cy="1217212"/>
          </a:xfrm>
          <a:prstGeom prst="wedgeRoundRectCallout">
            <a:avLst>
              <a:gd name="adj1" fmla="val -20079"/>
              <a:gd name="adj2" fmla="val 79390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35AD0A-8E95-4C99-8707-4FB7E5391222}"/>
              </a:ext>
            </a:extLst>
          </p:cNvPr>
          <p:cNvSpPr txBox="1"/>
          <p:nvPr/>
        </p:nvSpPr>
        <p:spPr>
          <a:xfrm>
            <a:off x="569796" y="5529979"/>
            <a:ext cx="2033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사용자의 질문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6FAE599-A127-4A66-B4BB-B792D05F4BF3}"/>
              </a:ext>
            </a:extLst>
          </p:cNvPr>
          <p:cNvSpPr txBox="1"/>
          <p:nvPr/>
        </p:nvSpPr>
        <p:spPr>
          <a:xfrm>
            <a:off x="398419" y="1475762"/>
            <a:ext cx="216842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ighlight>
                  <a:srgbClr val="00E6FE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Step1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</a:p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Input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E5CC572-01ED-475C-AB54-FEC5929EBCAC}"/>
              </a:ext>
            </a:extLst>
          </p:cNvPr>
          <p:cNvSpPr txBox="1"/>
          <p:nvPr/>
        </p:nvSpPr>
        <p:spPr>
          <a:xfrm>
            <a:off x="9162536" y="3568479"/>
            <a:ext cx="2372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Bi-Stacked LSTM 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1D2C5447-CDB6-42A3-9DB9-9FE5E6FB79E0}"/>
              </a:ext>
            </a:extLst>
          </p:cNvPr>
          <p:cNvSpPr txBox="1"/>
          <p:nvPr/>
        </p:nvSpPr>
        <p:spPr>
          <a:xfrm>
            <a:off x="9030248" y="1465811"/>
            <a:ext cx="3265747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ighlight>
                  <a:srgbClr val="00E6FE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Step4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</a:p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Post Processing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94F28C17-B4F0-4C18-9D38-B33C351B0DC3}"/>
              </a:ext>
            </a:extLst>
          </p:cNvPr>
          <p:cNvSpPr/>
          <p:nvPr/>
        </p:nvSpPr>
        <p:spPr>
          <a:xfrm>
            <a:off x="9116798" y="2351668"/>
            <a:ext cx="2515363" cy="1191946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2" name="Picture 6" descr="bi stacked lstm에 대한 이미지 검색결과">
            <a:extLst>
              <a:ext uri="{FF2B5EF4-FFF2-40B4-BE49-F238E27FC236}">
                <a16:creationId xmlns:a16="http://schemas.microsoft.com/office/drawing/2014/main" id="{4154B746-0F48-435C-911C-925D2BBF1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56" b="90000" l="7199" r="96990">
                        <a14:foregroundMark x1="8639" y1="43704" x2="8639" y2="43704"/>
                        <a14:foregroundMark x1="8901" y1="41852" x2="8901" y2="41852"/>
                        <a14:foregroundMark x1="8901" y1="41852" x2="8901" y2="41852"/>
                        <a14:foregroundMark x1="10209" y1="42222" x2="10209" y2="42222"/>
                        <a14:foregroundMark x1="9293" y1="42593" x2="8115" y2="43704"/>
                        <a14:foregroundMark x1="27225" y1="8889" x2="27225" y2="8889"/>
                        <a14:foregroundMark x1="28010" y1="8889" x2="28010" y2="8889"/>
                        <a14:foregroundMark x1="42932" y1="10000" x2="42932" y2="10000"/>
                        <a14:foregroundMark x1="43194" y1="5556" x2="43194" y2="5556"/>
                        <a14:foregroundMark x1="59555" y1="7407" x2="59555" y2="7407"/>
                        <a14:foregroundMark x1="79712" y1="5926" x2="79712" y2="5926"/>
                        <a14:foregroundMark x1="88613" y1="37778" x2="88613" y2="37778"/>
                        <a14:foregroundMark x1="96990" y1="54815" x2="96990" y2="54815"/>
                        <a14:foregroundMark x1="79712" y1="85185" x2="79712" y2="85185"/>
                        <a14:foregroundMark x1="58246" y1="87407" x2="58246" y2="87407"/>
                        <a14:foregroundMark x1="43717" y1="84815" x2="43717" y2="84815"/>
                        <a14:foregroundMark x1="25916" y1="84444" x2="25916" y2="84444"/>
                        <a14:foregroundMark x1="7199" y1="40000" x2="7199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332" y="2515235"/>
            <a:ext cx="2431250" cy="89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" name="사각형: 둥근 모서리 213">
            <a:extLst>
              <a:ext uri="{FF2B5EF4-FFF2-40B4-BE49-F238E27FC236}">
                <a16:creationId xmlns:a16="http://schemas.microsoft.com/office/drawing/2014/main" id="{BF5215FD-6A6B-413D-AF2F-8066D4702B4D}"/>
              </a:ext>
            </a:extLst>
          </p:cNvPr>
          <p:cNvSpPr/>
          <p:nvPr/>
        </p:nvSpPr>
        <p:spPr>
          <a:xfrm>
            <a:off x="9030248" y="2257572"/>
            <a:ext cx="2694923" cy="1765850"/>
          </a:xfrm>
          <a:prstGeom prst="roundRect">
            <a:avLst/>
          </a:prstGeom>
          <a:noFill/>
          <a:ln w="444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54" name="그룹 1053">
            <a:extLst>
              <a:ext uri="{FF2B5EF4-FFF2-40B4-BE49-F238E27FC236}">
                <a16:creationId xmlns:a16="http://schemas.microsoft.com/office/drawing/2014/main" id="{742C6DB2-09A3-4827-A504-01230158CDC6}"/>
              </a:ext>
            </a:extLst>
          </p:cNvPr>
          <p:cNvGrpSpPr/>
          <p:nvPr/>
        </p:nvGrpSpPr>
        <p:grpSpPr>
          <a:xfrm>
            <a:off x="9098741" y="4771393"/>
            <a:ext cx="2499907" cy="1620541"/>
            <a:chOff x="9544460" y="1828353"/>
            <a:chExt cx="1525831" cy="1620541"/>
          </a:xfrm>
        </p:grpSpPr>
        <p:sp>
          <p:nvSpPr>
            <p:cNvPr id="123" name="사각형: 둥근 모서리 122">
              <a:extLst>
                <a:ext uri="{FF2B5EF4-FFF2-40B4-BE49-F238E27FC236}">
                  <a16:creationId xmlns:a16="http://schemas.microsoft.com/office/drawing/2014/main" id="{E2B72057-5071-4A29-9858-932CBCB52709}"/>
                </a:ext>
              </a:extLst>
            </p:cNvPr>
            <p:cNvSpPr/>
            <p:nvPr/>
          </p:nvSpPr>
          <p:spPr>
            <a:xfrm>
              <a:off x="9544460" y="1828353"/>
              <a:ext cx="1525831" cy="1620541"/>
            </a:xfrm>
            <a:prstGeom prst="round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E0ED4C23-4A01-408C-8389-CAA4C9F659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46432"/>
            <a:stretch/>
          </p:blipFill>
          <p:spPr>
            <a:xfrm>
              <a:off x="9694372" y="1886864"/>
              <a:ext cx="1207083" cy="1400127"/>
            </a:xfrm>
            <a:prstGeom prst="rect">
              <a:avLst/>
            </a:prstGeom>
          </p:spPr>
        </p:pic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F2DBFACE-F0BB-4EC9-8700-92843D6BFCAB}"/>
              </a:ext>
            </a:extLst>
          </p:cNvPr>
          <p:cNvSpPr txBox="1"/>
          <p:nvPr/>
        </p:nvSpPr>
        <p:spPr>
          <a:xfrm>
            <a:off x="9098741" y="4200849"/>
            <a:ext cx="22353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ighlight>
                  <a:srgbClr val="00E6FE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Step5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Output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7" name="사각형: 둥근 모서리 216">
            <a:extLst>
              <a:ext uri="{FF2B5EF4-FFF2-40B4-BE49-F238E27FC236}">
                <a16:creationId xmlns:a16="http://schemas.microsoft.com/office/drawing/2014/main" id="{230EB5C1-C09C-4F50-9DCF-71A81227C860}"/>
              </a:ext>
            </a:extLst>
          </p:cNvPr>
          <p:cNvSpPr/>
          <p:nvPr/>
        </p:nvSpPr>
        <p:spPr>
          <a:xfrm>
            <a:off x="9030248" y="4675325"/>
            <a:ext cx="2626430" cy="1812679"/>
          </a:xfrm>
          <a:prstGeom prst="roundRect">
            <a:avLst/>
          </a:prstGeom>
          <a:noFill/>
          <a:ln w="444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48F2B07-7080-4950-BFE6-ABE6AC141000}"/>
              </a:ext>
            </a:extLst>
          </p:cNvPr>
          <p:cNvSpPr txBox="1"/>
          <p:nvPr/>
        </p:nvSpPr>
        <p:spPr>
          <a:xfrm>
            <a:off x="3019886" y="1475762"/>
            <a:ext cx="238298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ighlight>
                  <a:srgbClr val="00E6FE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Step2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</a:p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Prediction Model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DB0016B-228E-419A-8E5D-5CC676F118DC}"/>
              </a:ext>
            </a:extLst>
          </p:cNvPr>
          <p:cNvSpPr/>
          <p:nvPr/>
        </p:nvSpPr>
        <p:spPr>
          <a:xfrm>
            <a:off x="3162482" y="2474532"/>
            <a:ext cx="2294842" cy="1961780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126F50-795A-4CA2-843C-B00968B60FCA}"/>
              </a:ext>
            </a:extLst>
          </p:cNvPr>
          <p:cNvSpPr txBox="1"/>
          <p:nvPr/>
        </p:nvSpPr>
        <p:spPr>
          <a:xfrm>
            <a:off x="3343354" y="4501964"/>
            <a:ext cx="2022061" cy="1760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Text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Convolutional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Neural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Network</a:t>
            </a:r>
            <a:endParaRPr lang="ko-KR" altLang="en-US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6" name="사각형: 둥근 모서리 185">
            <a:extLst>
              <a:ext uri="{FF2B5EF4-FFF2-40B4-BE49-F238E27FC236}">
                <a16:creationId xmlns:a16="http://schemas.microsoft.com/office/drawing/2014/main" id="{1C46B2D9-A5E4-4621-8B28-B118FABE07DB}"/>
              </a:ext>
            </a:extLst>
          </p:cNvPr>
          <p:cNvSpPr/>
          <p:nvPr/>
        </p:nvSpPr>
        <p:spPr>
          <a:xfrm>
            <a:off x="3019886" y="2257572"/>
            <a:ext cx="2624654" cy="4146891"/>
          </a:xfrm>
          <a:prstGeom prst="roundRect">
            <a:avLst/>
          </a:prstGeom>
          <a:noFill/>
          <a:ln w="444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9DC88F2-2FDB-4DEC-9EAB-7842951BE93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584" y="2883600"/>
            <a:ext cx="2092639" cy="1043633"/>
          </a:xfrm>
          <a:prstGeom prst="rect">
            <a:avLst/>
          </a:prstGeom>
        </p:spPr>
      </p:pic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C45DF249-7BE5-45DD-A0EE-C7A8455AB880}"/>
              </a:ext>
            </a:extLst>
          </p:cNvPr>
          <p:cNvSpPr/>
          <p:nvPr/>
        </p:nvSpPr>
        <p:spPr>
          <a:xfrm>
            <a:off x="6087838" y="4575771"/>
            <a:ext cx="2244750" cy="1497002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39760054-66CF-46D2-A5BF-082489DC7517}"/>
              </a:ext>
            </a:extLst>
          </p:cNvPr>
          <p:cNvSpPr/>
          <p:nvPr/>
        </p:nvSpPr>
        <p:spPr>
          <a:xfrm>
            <a:off x="6111101" y="2650937"/>
            <a:ext cx="2163743" cy="1009409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873D4F-0182-4441-BA6F-63C222C11440}"/>
              </a:ext>
            </a:extLst>
          </p:cNvPr>
          <p:cNvSpPr txBox="1"/>
          <p:nvPr/>
        </p:nvSpPr>
        <p:spPr>
          <a:xfrm>
            <a:off x="6472092" y="6036399"/>
            <a:ext cx="1476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Transformer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2" name="사각형: 둥근 모서리 191">
            <a:extLst>
              <a:ext uri="{FF2B5EF4-FFF2-40B4-BE49-F238E27FC236}">
                <a16:creationId xmlns:a16="http://schemas.microsoft.com/office/drawing/2014/main" id="{8583F684-828F-4D15-9843-53AAD7A141F3}"/>
              </a:ext>
            </a:extLst>
          </p:cNvPr>
          <p:cNvSpPr/>
          <p:nvPr/>
        </p:nvSpPr>
        <p:spPr>
          <a:xfrm>
            <a:off x="5949603" y="2257572"/>
            <a:ext cx="2511855" cy="4146891"/>
          </a:xfrm>
          <a:prstGeom prst="roundRect">
            <a:avLst/>
          </a:prstGeom>
          <a:noFill/>
          <a:ln w="444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4BAEF0FE-FFAB-4A7D-96E1-6D19D7173FC7}"/>
              </a:ext>
            </a:extLst>
          </p:cNvPr>
          <p:cNvSpPr txBox="1"/>
          <p:nvPr/>
        </p:nvSpPr>
        <p:spPr>
          <a:xfrm>
            <a:off x="6087838" y="3661672"/>
            <a:ext cx="2244750" cy="46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Jaccard &amp; Cosine Similarity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2D31760B-741C-4724-BC95-D4EBF13C34D0}"/>
              </a:ext>
            </a:extLst>
          </p:cNvPr>
          <p:cNvSpPr txBox="1"/>
          <p:nvPr/>
        </p:nvSpPr>
        <p:spPr>
          <a:xfrm>
            <a:off x="5949603" y="1431966"/>
            <a:ext cx="2382985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highlight>
                  <a:srgbClr val="00E6FE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Step3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</a:p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Answer Generation </a:t>
            </a:r>
          </a:p>
        </p:txBody>
      </p:sp>
      <p:pic>
        <p:nvPicPr>
          <p:cNvPr id="2050" name="Picture 2" descr="jaccard similarity에 대한 이미지 검색결과">
            <a:extLst>
              <a:ext uri="{FF2B5EF4-FFF2-40B4-BE49-F238E27FC236}">
                <a16:creationId xmlns:a16="http://schemas.microsoft.com/office/drawing/2014/main" id="{65845FA7-0FFE-4013-A162-807AE16FA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115" y="2679989"/>
            <a:ext cx="1218196" cy="93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47D5BE1-93D5-4E3E-A60B-8F6A1FF1E0EB}"/>
              </a:ext>
            </a:extLst>
          </p:cNvPr>
          <p:cNvSpPr txBox="1"/>
          <p:nvPr/>
        </p:nvSpPr>
        <p:spPr>
          <a:xfrm>
            <a:off x="6261437" y="2375369"/>
            <a:ext cx="1897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A56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Class 1 (</a:t>
            </a:r>
            <a:r>
              <a:rPr lang="en-US" altLang="ko-KR" sz="1400" dirty="0" err="1">
                <a:solidFill>
                  <a:srgbClr val="5A56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len</a:t>
            </a:r>
            <a:r>
              <a:rPr lang="ko-KR" altLang="en-US" sz="1400" dirty="0">
                <a:solidFill>
                  <a:srgbClr val="5A56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rgbClr val="5A56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 30)</a:t>
            </a:r>
            <a:endParaRPr lang="ko-KR" altLang="en-US" sz="1400" dirty="0">
              <a:solidFill>
                <a:srgbClr val="5A565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313F734-D848-4936-A627-D55020F56689}"/>
              </a:ext>
            </a:extLst>
          </p:cNvPr>
          <p:cNvSpPr txBox="1"/>
          <p:nvPr/>
        </p:nvSpPr>
        <p:spPr>
          <a:xfrm>
            <a:off x="6261437" y="4304334"/>
            <a:ext cx="1897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A56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Class 0 (</a:t>
            </a:r>
            <a:r>
              <a:rPr lang="en-US" altLang="ko-KR" sz="1400" dirty="0" err="1">
                <a:solidFill>
                  <a:srgbClr val="5A56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len</a:t>
            </a:r>
            <a:r>
              <a:rPr lang="ko-KR" altLang="en-US" sz="1400" dirty="0">
                <a:solidFill>
                  <a:srgbClr val="5A56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rgbClr val="5A565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≤ 30)</a:t>
            </a:r>
            <a:endParaRPr lang="ko-KR" altLang="en-US" sz="1400" dirty="0">
              <a:solidFill>
                <a:srgbClr val="5A565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5E88CB23-6A58-4484-8751-F7EAF4BF36A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26239" y1="74835" x2="26239" y2="74835"/>
                        <a14:foregroundMark x1="22936" y1="77470" x2="22936" y2="77470"/>
                        <a14:foregroundMark x1="29266" y1="82609" x2="29266" y2="82609"/>
                        <a14:foregroundMark x1="73028" y1="82609" x2="73028" y2="82609"/>
                        <a14:foregroundMark x1="32569" y1="80567" x2="32569" y2="80567"/>
                        <a14:foregroundMark x1="66422" y1="77207" x2="66422" y2="77207"/>
                        <a14:foregroundMark x1="75505" y1="76087" x2="75505" y2="76087"/>
                        <a14:foregroundMark x1="73945" y1="78063" x2="73945" y2="78063"/>
                        <a14:foregroundMark x1="64862" y1="58366" x2="64862" y2="58366"/>
                        <a14:foregroundMark x1="65321" y1="11528" x2="65321" y2="11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547" y="4540374"/>
            <a:ext cx="1169333" cy="1628483"/>
          </a:xfrm>
          <a:prstGeom prst="rect">
            <a:avLst/>
          </a:prstGeom>
        </p:spPr>
      </p:pic>
      <p:cxnSp>
        <p:nvCxnSpPr>
          <p:cNvPr id="10" name="연결선: 구부러짐 9">
            <a:extLst>
              <a:ext uri="{FF2B5EF4-FFF2-40B4-BE49-F238E27FC236}">
                <a16:creationId xmlns:a16="http://schemas.microsoft.com/office/drawing/2014/main" id="{0CBDFB4A-E21D-419D-AF62-059D4469E3E3}"/>
              </a:ext>
            </a:extLst>
          </p:cNvPr>
          <p:cNvCxnSpPr>
            <a:cxnSpLocks/>
            <a:stCxn id="101" idx="3"/>
            <a:endCxn id="214" idx="1"/>
          </p:cNvCxnSpPr>
          <p:nvPr/>
        </p:nvCxnSpPr>
        <p:spPr>
          <a:xfrm flipV="1">
            <a:off x="8332588" y="3140497"/>
            <a:ext cx="697660" cy="2183775"/>
          </a:xfrm>
          <a:prstGeom prst="curvedConnector3">
            <a:avLst>
              <a:gd name="adj1" fmla="val 50000"/>
            </a:avLst>
          </a:prstGeom>
          <a:ln w="38100">
            <a:solidFill>
              <a:srgbClr val="5A56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64079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A464BFEA-4E97-4537-A372-12B38964823A}"/>
              </a:ext>
            </a:extLst>
          </p:cNvPr>
          <p:cNvCxnSpPr>
            <a:cxnSpLocks/>
            <a:stCxn id="11" idx="2"/>
            <a:endCxn id="23" idx="0"/>
          </p:cNvCxnSpPr>
          <p:nvPr/>
        </p:nvCxnSpPr>
        <p:spPr>
          <a:xfrm rot="16200000" flipH="1">
            <a:off x="7031031" y="1670056"/>
            <a:ext cx="1262063" cy="3132124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75000"/>
                <a:alpha val="54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3D333481-AD38-4BDC-938E-47D2060B0911}"/>
              </a:ext>
            </a:extLst>
          </p:cNvPr>
          <p:cNvCxnSpPr>
            <a:cxnSpLocks/>
          </p:cNvCxnSpPr>
          <p:nvPr/>
        </p:nvCxnSpPr>
        <p:spPr>
          <a:xfrm rot="5400000">
            <a:off x="3894144" y="1665295"/>
            <a:ext cx="1271588" cy="3132125"/>
          </a:xfrm>
          <a:prstGeom prst="bentConnector3">
            <a:avLst>
              <a:gd name="adj1" fmla="val 49251"/>
            </a:avLst>
          </a:prstGeom>
          <a:ln w="38100">
            <a:solidFill>
              <a:schemeClr val="tx2">
                <a:lumMod val="60000"/>
                <a:lumOff val="40000"/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95CE135-7C5B-4CE1-90CA-0A86EF253D5D}"/>
              </a:ext>
            </a:extLst>
          </p:cNvPr>
          <p:cNvCxnSpPr>
            <a:cxnSpLocks/>
          </p:cNvCxnSpPr>
          <p:nvPr/>
        </p:nvCxnSpPr>
        <p:spPr>
          <a:xfrm flipH="1">
            <a:off x="2963874" y="4638457"/>
            <a:ext cx="1" cy="785049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E9B61F5-2620-48F2-A2D5-5B460C99ED3C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9228124" y="4638457"/>
            <a:ext cx="0" cy="771307"/>
          </a:xfrm>
          <a:prstGeom prst="straightConnector1">
            <a:avLst/>
          </a:prstGeom>
          <a:ln w="38100">
            <a:solidFill>
              <a:schemeClr val="bg1">
                <a:lumMod val="75000"/>
                <a:alpha val="54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7B7E6D2-5133-4F6E-9F1B-CEF85C60307A}"/>
              </a:ext>
            </a:extLst>
          </p:cNvPr>
          <p:cNvSpPr/>
          <p:nvPr/>
        </p:nvSpPr>
        <p:spPr>
          <a:xfrm>
            <a:off x="2327821" y="1833562"/>
            <a:ext cx="7536358" cy="77152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Length prediction model</a:t>
            </a:r>
            <a:endParaRPr lang="ko-KR" altLang="en-US" sz="2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4AB155B-72DD-4BFF-B52F-2FF7A36497EC}"/>
              </a:ext>
            </a:extLst>
          </p:cNvPr>
          <p:cNvSpPr/>
          <p:nvPr/>
        </p:nvSpPr>
        <p:spPr>
          <a:xfrm>
            <a:off x="8109216" y="3867150"/>
            <a:ext cx="2237815" cy="771307"/>
          </a:xfrm>
          <a:prstGeom prst="roundRect">
            <a:avLst/>
          </a:prstGeom>
          <a:solidFill>
            <a:schemeClr val="bg1">
              <a:lumMod val="8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30 </a:t>
            </a:r>
            <a:r>
              <a:rPr lang="ko-KR" altLang="en-US" sz="2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미만</a:t>
            </a:r>
            <a:endParaRPr lang="en-US" altLang="ko-KR" sz="2200" dirty="0">
              <a:solidFill>
                <a:schemeClr val="tx2">
                  <a:lumMod val="40000"/>
                  <a:lumOff val="6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(Class 0)</a:t>
            </a:r>
            <a:endParaRPr lang="ko-KR" altLang="en-US" sz="2200" dirty="0">
              <a:solidFill>
                <a:schemeClr val="tx2">
                  <a:lumMod val="40000"/>
                  <a:lumOff val="6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F836F9A-54C9-4AAF-96D7-57F6F51AE53C}"/>
              </a:ext>
            </a:extLst>
          </p:cNvPr>
          <p:cNvSpPr/>
          <p:nvPr/>
        </p:nvSpPr>
        <p:spPr>
          <a:xfrm>
            <a:off x="8109216" y="5409764"/>
            <a:ext cx="2237815" cy="771307"/>
          </a:xfrm>
          <a:prstGeom prst="roundRect">
            <a:avLst/>
          </a:prstGeom>
          <a:solidFill>
            <a:schemeClr val="accent5">
              <a:lumMod val="40000"/>
              <a:lumOff val="6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DL</a:t>
            </a:r>
            <a:endParaRPr lang="ko-KR" altLang="en-US" sz="2200" dirty="0">
              <a:solidFill>
                <a:schemeClr val="tx2">
                  <a:lumMod val="40000"/>
                  <a:lumOff val="6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7" name="グループ化 3">
            <a:extLst>
              <a:ext uri="{FF2B5EF4-FFF2-40B4-BE49-F238E27FC236}">
                <a16:creationId xmlns:a16="http://schemas.microsoft.com/office/drawing/2014/main" id="{872867B1-6A04-48F9-9E5C-0D5870862576}"/>
              </a:ext>
            </a:extLst>
          </p:cNvPr>
          <p:cNvGrpSpPr/>
          <p:nvPr/>
        </p:nvGrpSpPr>
        <p:grpSpPr>
          <a:xfrm>
            <a:off x="304800" y="292100"/>
            <a:ext cx="5791200" cy="967740"/>
            <a:chOff x="254000" y="292100"/>
            <a:chExt cx="4025900" cy="609600"/>
          </a:xfrm>
        </p:grpSpPr>
        <p:sp>
          <p:nvSpPr>
            <p:cNvPr id="19" name="正方形/長方形 1">
              <a:extLst>
                <a:ext uri="{FF2B5EF4-FFF2-40B4-BE49-F238E27FC236}">
                  <a16:creationId xmlns:a16="http://schemas.microsoft.com/office/drawing/2014/main" id="{CFF7BA80-299F-477B-8FE1-5CA030B23B76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2">
              <a:extLst>
                <a:ext uri="{FF2B5EF4-FFF2-40B4-BE49-F238E27FC236}">
                  <a16:creationId xmlns:a16="http://schemas.microsoft.com/office/drawing/2014/main" id="{5231542C-029E-44EB-8758-7887575A7277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2" name="テキスト ボックス 2">
            <a:extLst>
              <a:ext uri="{FF2B5EF4-FFF2-40B4-BE49-F238E27FC236}">
                <a16:creationId xmlns:a16="http://schemas.microsoft.com/office/drawing/2014/main" id="{DE2E18DF-BB81-4643-B4D0-8A1F640CB719}"/>
              </a:ext>
            </a:extLst>
          </p:cNvPr>
          <p:cNvSpPr txBox="1"/>
          <p:nvPr/>
        </p:nvSpPr>
        <p:spPr>
          <a:xfrm>
            <a:off x="852864" y="360471"/>
            <a:ext cx="30616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Similarity</a:t>
            </a:r>
            <a:endParaRPr kumimoji="1" lang="ja-JP" altLang="en-US" sz="4800" b="1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43F0619-E45A-45D4-82C7-826452A6799A}"/>
              </a:ext>
            </a:extLst>
          </p:cNvPr>
          <p:cNvSpPr/>
          <p:nvPr/>
        </p:nvSpPr>
        <p:spPr>
          <a:xfrm>
            <a:off x="1844965" y="3874021"/>
            <a:ext cx="2237815" cy="771307"/>
          </a:xfrm>
          <a:prstGeom prst="roundRect">
            <a:avLst/>
          </a:prstGeom>
          <a:solidFill>
            <a:schemeClr val="bg1">
              <a:lumMod val="8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30 </a:t>
            </a:r>
            <a:r>
              <a:rPr lang="ko-KR" altLang="en-US" sz="2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이상</a:t>
            </a:r>
            <a:endParaRPr lang="en-US" altLang="ko-KR" sz="2200" dirty="0">
              <a:solidFill>
                <a:schemeClr val="tx2">
                  <a:lumMod val="40000"/>
                  <a:lumOff val="6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(Class 1)</a:t>
            </a:r>
            <a:endParaRPr lang="ko-KR" altLang="en-US" sz="2200" dirty="0">
              <a:solidFill>
                <a:schemeClr val="tx2">
                  <a:lumMod val="40000"/>
                  <a:lumOff val="6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34DC01B-0F5D-4733-AE8D-10930D431809}"/>
              </a:ext>
            </a:extLst>
          </p:cNvPr>
          <p:cNvSpPr/>
          <p:nvPr/>
        </p:nvSpPr>
        <p:spPr>
          <a:xfrm>
            <a:off x="1844964" y="5423506"/>
            <a:ext cx="2237815" cy="771307"/>
          </a:xfrm>
          <a:prstGeom prst="roundRect">
            <a:avLst/>
          </a:prstGeom>
          <a:solidFill>
            <a:schemeClr val="accent5">
              <a:lumMod val="40000"/>
              <a:lumOff val="6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Similarity</a:t>
            </a:r>
            <a:endParaRPr lang="ko-KR" altLang="en-US" sz="2200" dirty="0">
              <a:solidFill>
                <a:schemeClr val="tx2">
                  <a:lumMod val="40000"/>
                  <a:lumOff val="6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991510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6A8234F3-AEA1-44DB-9169-A5482713875C}"/>
              </a:ext>
            </a:extLst>
          </p:cNvPr>
          <p:cNvSpPr/>
          <p:nvPr/>
        </p:nvSpPr>
        <p:spPr>
          <a:xfrm>
            <a:off x="578832" y="2121759"/>
            <a:ext cx="5129805" cy="4079015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DE3A6F3-EF76-41D8-B7CA-9D821E62790F}"/>
              </a:ext>
            </a:extLst>
          </p:cNvPr>
          <p:cNvCxnSpPr/>
          <p:nvPr/>
        </p:nvCxnSpPr>
        <p:spPr>
          <a:xfrm>
            <a:off x="6096000" y="1422400"/>
            <a:ext cx="0" cy="48895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6E8BB6B-0426-4929-ACBD-058E2162DF49}"/>
              </a:ext>
            </a:extLst>
          </p:cNvPr>
          <p:cNvSpPr txBox="1"/>
          <p:nvPr/>
        </p:nvSpPr>
        <p:spPr>
          <a:xfrm>
            <a:off x="578832" y="1552575"/>
            <a:ext cx="5117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(1) Why We Predict a Length of Answer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726BED4-9F11-429D-9591-1C0864CF52E1}"/>
              </a:ext>
            </a:extLst>
          </p:cNvPr>
          <p:cNvSpPr txBox="1"/>
          <p:nvPr/>
        </p:nvSpPr>
        <p:spPr>
          <a:xfrm>
            <a:off x="6496058" y="1543050"/>
            <a:ext cx="5117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(2) Why CNN for Length Prediction?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C8E86E9-D0BB-4301-9486-DB9D6AF54379}"/>
              </a:ext>
            </a:extLst>
          </p:cNvPr>
          <p:cNvGrpSpPr/>
          <p:nvPr/>
        </p:nvGrpSpPr>
        <p:grpSpPr>
          <a:xfrm>
            <a:off x="775187" y="2487257"/>
            <a:ext cx="4724400" cy="3169521"/>
            <a:chOff x="775187" y="2334857"/>
            <a:chExt cx="4724400" cy="3169521"/>
          </a:xfrm>
        </p:grpSpPr>
        <p:pic>
          <p:nvPicPr>
            <p:cNvPr id="3074" name="Picture 2" descr="Longterm dependency에 대한 이미지 검색결과">
              <a:extLst>
                <a:ext uri="{FF2B5EF4-FFF2-40B4-BE49-F238E27FC236}">
                  <a16:creationId xmlns:a16="http://schemas.microsoft.com/office/drawing/2014/main" id="{3E51D9D2-F9ED-4EE9-8AE2-0AC937DC2D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187" y="2819400"/>
              <a:ext cx="4724400" cy="1619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A3CB39-0440-485D-8710-C1AB9BB16121}"/>
                </a:ext>
              </a:extLst>
            </p:cNvPr>
            <p:cNvSpPr txBox="1"/>
            <p:nvPr/>
          </p:nvSpPr>
          <p:spPr>
            <a:xfrm>
              <a:off x="852864" y="2334857"/>
              <a:ext cx="41529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+mj-ea"/>
                  <a:ea typeface="+mj-ea"/>
                </a:rPr>
                <a:t>1) </a:t>
              </a:r>
              <a:r>
                <a:rPr lang="ko-KR" altLang="en-US" dirty="0">
                  <a:latin typeface="+mj-ea"/>
                  <a:ea typeface="+mj-ea"/>
                </a:rPr>
                <a:t>답변 자체 생성을 시도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8140F6C-6E88-487D-9EB9-94A3D54A97EA}"/>
                </a:ext>
              </a:extLst>
            </p:cNvPr>
            <p:cNvSpPr txBox="1"/>
            <p:nvPr/>
          </p:nvSpPr>
          <p:spPr>
            <a:xfrm>
              <a:off x="1020657" y="4438650"/>
              <a:ext cx="4152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+mj-ea"/>
                  <a:ea typeface="+mj-ea"/>
                </a:rPr>
                <a:t>→ Long-Term Dependency Problem!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DF69EEE-33BD-4302-8B6C-F2FEE3958774}"/>
                </a:ext>
              </a:extLst>
            </p:cNvPr>
            <p:cNvSpPr txBox="1"/>
            <p:nvPr/>
          </p:nvSpPr>
          <p:spPr>
            <a:xfrm>
              <a:off x="852864" y="5135046"/>
              <a:ext cx="4488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2) </a:t>
              </a:r>
              <a:r>
                <a:rPr lang="ko-KR" altLang="en-US" dirty="0">
                  <a:latin typeface="+mj-ea"/>
                  <a:ea typeface="+mj-ea"/>
                </a:rPr>
                <a:t>길이 </a:t>
              </a:r>
              <a:r>
                <a:rPr lang="en-US" altLang="ko-KR" b="1" dirty="0">
                  <a:latin typeface="+mj-lt"/>
                  <a:ea typeface="+mj-ea"/>
                </a:rPr>
                <a:t>“</a:t>
              </a:r>
              <a:r>
                <a:rPr lang="en-US" altLang="ko-KR" dirty="0">
                  <a:latin typeface="+mj-ea"/>
                  <a:ea typeface="+mj-ea"/>
                </a:rPr>
                <a:t>30</a:t>
              </a:r>
              <a:r>
                <a:rPr lang="en-US" altLang="ko-KR" b="1" dirty="0">
                  <a:latin typeface="+mj-lt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”</a:t>
              </a:r>
              <a:r>
                <a:rPr lang="en-US" altLang="ko-KR" dirty="0">
                  <a:latin typeface="+mj-ea"/>
                  <a:ea typeface="+mj-ea"/>
                </a:rPr>
                <a:t> → DL </a:t>
              </a:r>
              <a:r>
                <a:rPr lang="ko-KR" altLang="en-US" dirty="0">
                  <a:latin typeface="+mj-ea"/>
                  <a:ea typeface="+mj-ea"/>
                </a:rPr>
                <a:t>모델 학습 적절한 수준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</p:grp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D23BD507-CA02-406F-A10D-1229BA98AB59}"/>
              </a:ext>
            </a:extLst>
          </p:cNvPr>
          <p:cNvSpPr/>
          <p:nvPr/>
        </p:nvSpPr>
        <p:spPr>
          <a:xfrm>
            <a:off x="6483363" y="2121759"/>
            <a:ext cx="5129805" cy="4079015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7" name="표 3">
            <a:extLst>
              <a:ext uri="{FF2B5EF4-FFF2-40B4-BE49-F238E27FC236}">
                <a16:creationId xmlns:a16="http://schemas.microsoft.com/office/drawing/2014/main" id="{DB2433F0-317A-40F8-ABB2-974A908373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565804"/>
              </p:ext>
            </p:extLst>
          </p:nvPr>
        </p:nvGraphicFramePr>
        <p:xfrm>
          <a:off x="6608420" y="2830217"/>
          <a:ext cx="4879690" cy="2215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938">
                  <a:extLst>
                    <a:ext uri="{9D8B030D-6E8A-4147-A177-3AD203B41FA5}">
                      <a16:colId xmlns:a16="http://schemas.microsoft.com/office/drawing/2014/main" val="1037845676"/>
                    </a:ext>
                  </a:extLst>
                </a:gridCol>
                <a:gridCol w="975938">
                  <a:extLst>
                    <a:ext uri="{9D8B030D-6E8A-4147-A177-3AD203B41FA5}">
                      <a16:colId xmlns:a16="http://schemas.microsoft.com/office/drawing/2014/main" val="2570414083"/>
                    </a:ext>
                  </a:extLst>
                </a:gridCol>
                <a:gridCol w="975938">
                  <a:extLst>
                    <a:ext uri="{9D8B030D-6E8A-4147-A177-3AD203B41FA5}">
                      <a16:colId xmlns:a16="http://schemas.microsoft.com/office/drawing/2014/main" val="2063356628"/>
                    </a:ext>
                  </a:extLst>
                </a:gridCol>
                <a:gridCol w="975938">
                  <a:extLst>
                    <a:ext uri="{9D8B030D-6E8A-4147-A177-3AD203B41FA5}">
                      <a16:colId xmlns:a16="http://schemas.microsoft.com/office/drawing/2014/main" val="2667953480"/>
                    </a:ext>
                  </a:extLst>
                </a:gridCol>
                <a:gridCol w="975938">
                  <a:extLst>
                    <a:ext uri="{9D8B030D-6E8A-4147-A177-3AD203B41FA5}">
                      <a16:colId xmlns:a16="http://schemas.microsoft.com/office/drawing/2014/main" val="1154352706"/>
                    </a:ext>
                  </a:extLst>
                </a:gridCol>
              </a:tblGrid>
              <a:tr h="706832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Machine Learning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marL="60897" marR="60897" marT="30448" marB="30448" anchor="ctr">
                    <a:solidFill>
                      <a:srgbClr val="60ADC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j-ea"/>
                          <a:ea typeface="+mj-ea"/>
                        </a:rPr>
                        <a:t>Deep Learning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marL="60897" marR="60897" marT="30448" marB="30448" anchor="ctr">
                    <a:solidFill>
                      <a:srgbClr val="60ADC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969407"/>
                  </a:ext>
                </a:extLst>
              </a:tr>
              <a:tr h="8022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Random forest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marL="60897" marR="60897" marT="30448" marB="304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+mj-ea"/>
                          <a:ea typeface="+mj-ea"/>
                        </a:rPr>
                        <a:t>XGBoost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marL="60897" marR="60897" marT="30448" marB="304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+mj-ea"/>
                          <a:ea typeface="+mj-ea"/>
                        </a:rPr>
                        <a:t>lightGBM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marL="60897" marR="60897" marT="30448" marB="304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CNN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marL="60897" marR="60897" marT="30448" marB="304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RNN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marL="60897" marR="60897" marT="30448" marB="30448" anchor="ctr"/>
                </a:tc>
                <a:extLst>
                  <a:ext uri="{0D108BD9-81ED-4DB2-BD59-A6C34878D82A}">
                    <a16:rowId xmlns:a16="http://schemas.microsoft.com/office/drawing/2014/main" val="4045772676"/>
                  </a:ext>
                </a:extLst>
              </a:tr>
              <a:tr h="706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0.8029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marL="60897" marR="60897" marT="30448" marB="304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0.8134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marL="60897" marR="60897" marT="30448" marB="304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0.7961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marL="60897" marR="60897" marT="30448" marB="304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0.9601</a:t>
                      </a:r>
                      <a:endParaRPr lang="ko-KR" altLang="en-US" sz="1400" b="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0897" marR="60897" marT="30448" marB="3044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0.9593</a:t>
                      </a:r>
                      <a:endParaRPr lang="ko-KR" altLang="en-US" sz="14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60897" marR="60897" marT="30448" marB="30448" anchor="ctr"/>
                </a:tc>
                <a:extLst>
                  <a:ext uri="{0D108BD9-81ED-4DB2-BD59-A6C34878D82A}">
                    <a16:rowId xmlns:a16="http://schemas.microsoft.com/office/drawing/2014/main" val="4033057824"/>
                  </a:ext>
                </a:extLst>
              </a:tr>
            </a:tbl>
          </a:graphicData>
        </a:graphic>
      </p:graphicFrame>
      <p:sp>
        <p:nvSpPr>
          <p:cNvPr id="90" name="TextBox 89">
            <a:extLst>
              <a:ext uri="{FF2B5EF4-FFF2-40B4-BE49-F238E27FC236}">
                <a16:creationId xmlns:a16="http://schemas.microsoft.com/office/drawing/2014/main" id="{324F706B-4941-4AD0-9DFC-1308AA10E804}"/>
              </a:ext>
            </a:extLst>
          </p:cNvPr>
          <p:cNvSpPr txBox="1"/>
          <p:nvPr/>
        </p:nvSpPr>
        <p:spPr>
          <a:xfrm>
            <a:off x="6971815" y="5215210"/>
            <a:ext cx="415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DL</a:t>
            </a:r>
            <a:r>
              <a:rPr lang="ko-KR" altLang="en-US" dirty="0">
                <a:latin typeface="+mj-ea"/>
                <a:ea typeface="+mj-ea"/>
              </a:rPr>
              <a:t>이 </a:t>
            </a:r>
            <a:r>
              <a:rPr lang="en-US" altLang="ko-KR" dirty="0">
                <a:latin typeface="+mj-ea"/>
                <a:ea typeface="+mj-ea"/>
              </a:rPr>
              <a:t>ML</a:t>
            </a:r>
            <a:r>
              <a:rPr lang="ko-KR" altLang="en-US" dirty="0">
                <a:latin typeface="+mj-ea"/>
                <a:ea typeface="+mj-ea"/>
              </a:rPr>
              <a:t>보다 뛰어난 성능을 보이고 있음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5A96774-2984-43E4-927A-EE1ACECE8AA1}"/>
              </a:ext>
            </a:extLst>
          </p:cNvPr>
          <p:cNvSpPr txBox="1"/>
          <p:nvPr/>
        </p:nvSpPr>
        <p:spPr>
          <a:xfrm>
            <a:off x="7335210" y="2491663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latin typeface="+mj-ea"/>
                <a:ea typeface="+mj-ea"/>
              </a:rPr>
              <a:t>(Accuracy)</a:t>
            </a:r>
            <a:endParaRPr lang="ko-KR" altLang="en-US" sz="1600" dirty="0">
              <a:latin typeface="+mj-ea"/>
              <a:ea typeface="+mj-ea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9B15775-79DE-49EC-80D1-4483964F4EA3}"/>
              </a:ext>
            </a:extLst>
          </p:cNvPr>
          <p:cNvGrpSpPr/>
          <p:nvPr/>
        </p:nvGrpSpPr>
        <p:grpSpPr>
          <a:xfrm>
            <a:off x="304800" y="292100"/>
            <a:ext cx="8467692" cy="967740"/>
            <a:chOff x="304800" y="292100"/>
            <a:chExt cx="8467692" cy="967740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60C6FB91-1C5F-4D63-BE7A-B16F19D93204}"/>
                </a:ext>
              </a:extLst>
            </p:cNvPr>
            <p:cNvGrpSpPr/>
            <p:nvPr/>
          </p:nvGrpSpPr>
          <p:grpSpPr>
            <a:xfrm>
              <a:off x="304800" y="292100"/>
              <a:ext cx="8467692" cy="967740"/>
              <a:chOff x="304800" y="292100"/>
              <a:chExt cx="8467692" cy="967740"/>
            </a:xfrm>
          </p:grpSpPr>
          <p:sp>
            <p:nvSpPr>
              <p:cNvPr id="22" name="正方形/長方形 1">
                <a:extLst>
                  <a:ext uri="{FF2B5EF4-FFF2-40B4-BE49-F238E27FC236}">
                    <a16:creationId xmlns:a16="http://schemas.microsoft.com/office/drawing/2014/main" id="{BEC8AD97-F0C8-402A-85F5-706ABAB016E7}"/>
                  </a:ext>
                </a:extLst>
              </p:cNvPr>
              <p:cNvSpPr/>
              <p:nvPr/>
            </p:nvSpPr>
            <p:spPr>
              <a:xfrm>
                <a:off x="304800" y="292100"/>
                <a:ext cx="274032" cy="96774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">
                <a:extLst>
                  <a:ext uri="{FF2B5EF4-FFF2-40B4-BE49-F238E27FC236}">
                    <a16:creationId xmlns:a16="http://schemas.microsoft.com/office/drawing/2014/main" id="{F5A89A1E-0620-448D-B199-0E8B9D26A818}"/>
                  </a:ext>
                </a:extLst>
              </p:cNvPr>
              <p:cNvSpPr/>
              <p:nvPr/>
            </p:nvSpPr>
            <p:spPr>
              <a:xfrm>
                <a:off x="578832" y="292100"/>
                <a:ext cx="8193660" cy="9677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1" name="テキスト ボックス 2">
              <a:extLst>
                <a:ext uri="{FF2B5EF4-FFF2-40B4-BE49-F238E27FC236}">
                  <a16:creationId xmlns:a16="http://schemas.microsoft.com/office/drawing/2014/main" id="{B7A1FA64-772A-404B-9521-94FE591EE2E6}"/>
                </a:ext>
              </a:extLst>
            </p:cNvPr>
            <p:cNvSpPr txBox="1"/>
            <p:nvPr/>
          </p:nvSpPr>
          <p:spPr>
            <a:xfrm>
              <a:off x="852864" y="360471"/>
              <a:ext cx="73234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800" b="1" dirty="0">
                  <a:latin typeface="나눔스퀘어 ExtraBold" panose="020B0600000101010101" pitchFamily="50" charset="-127"/>
                  <a:ea typeface="나눔스퀘어라운드 ExtraBold" panose="020B0600000101010101" pitchFamily="50" charset="-127"/>
                </a:rPr>
                <a:t>Prediction Model (CNN)</a:t>
              </a:r>
              <a:endParaRPr kumimoji="1" lang="ja-JP" altLang="en-US" sz="4800" b="1" dirty="0">
                <a:latin typeface="나눔스퀘어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0852697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1A616A03-7173-436B-821B-D38249D608A0}"/>
              </a:ext>
            </a:extLst>
          </p:cNvPr>
          <p:cNvCxnSpPr>
            <a:cxnSpLocks/>
          </p:cNvCxnSpPr>
          <p:nvPr/>
        </p:nvCxnSpPr>
        <p:spPr>
          <a:xfrm flipV="1">
            <a:off x="6978073" y="4672767"/>
            <a:ext cx="1997494" cy="676153"/>
          </a:xfrm>
          <a:prstGeom prst="line">
            <a:avLst/>
          </a:prstGeom>
          <a:ln w="12700">
            <a:solidFill>
              <a:srgbClr val="00B05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표 64">
            <a:extLst>
              <a:ext uri="{FF2B5EF4-FFF2-40B4-BE49-F238E27FC236}">
                <a16:creationId xmlns:a16="http://schemas.microsoft.com/office/drawing/2014/main" id="{9B279BD7-0499-42A3-BDE8-C53D3466D9E0}"/>
              </a:ext>
            </a:extLst>
          </p:cNvPr>
          <p:cNvGraphicFramePr>
            <a:graphicFrameLocks noGrp="1"/>
          </p:cNvGraphicFramePr>
          <p:nvPr/>
        </p:nvGraphicFramePr>
        <p:xfrm>
          <a:off x="1327151" y="1673432"/>
          <a:ext cx="2835276" cy="3841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2546">
                  <a:extLst>
                    <a:ext uri="{9D8B030D-6E8A-4147-A177-3AD203B41FA5}">
                      <a16:colId xmlns:a16="http://schemas.microsoft.com/office/drawing/2014/main" val="3849414406"/>
                    </a:ext>
                  </a:extLst>
                </a:gridCol>
                <a:gridCol w="472546">
                  <a:extLst>
                    <a:ext uri="{9D8B030D-6E8A-4147-A177-3AD203B41FA5}">
                      <a16:colId xmlns:a16="http://schemas.microsoft.com/office/drawing/2014/main" val="3796716345"/>
                    </a:ext>
                  </a:extLst>
                </a:gridCol>
                <a:gridCol w="472546">
                  <a:extLst>
                    <a:ext uri="{9D8B030D-6E8A-4147-A177-3AD203B41FA5}">
                      <a16:colId xmlns:a16="http://schemas.microsoft.com/office/drawing/2014/main" val="2918068045"/>
                    </a:ext>
                  </a:extLst>
                </a:gridCol>
                <a:gridCol w="472546">
                  <a:extLst>
                    <a:ext uri="{9D8B030D-6E8A-4147-A177-3AD203B41FA5}">
                      <a16:colId xmlns:a16="http://schemas.microsoft.com/office/drawing/2014/main" val="2644613347"/>
                    </a:ext>
                  </a:extLst>
                </a:gridCol>
                <a:gridCol w="472546">
                  <a:extLst>
                    <a:ext uri="{9D8B030D-6E8A-4147-A177-3AD203B41FA5}">
                      <a16:colId xmlns:a16="http://schemas.microsoft.com/office/drawing/2014/main" val="761700394"/>
                    </a:ext>
                  </a:extLst>
                </a:gridCol>
                <a:gridCol w="472546">
                  <a:extLst>
                    <a:ext uri="{9D8B030D-6E8A-4147-A177-3AD203B41FA5}">
                      <a16:colId xmlns:a16="http://schemas.microsoft.com/office/drawing/2014/main" val="1968042779"/>
                    </a:ext>
                  </a:extLst>
                </a:gridCol>
              </a:tblGrid>
              <a:tr h="48019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825064"/>
                  </a:ext>
                </a:extLst>
              </a:tr>
              <a:tr h="48019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883393"/>
                  </a:ext>
                </a:extLst>
              </a:tr>
              <a:tr h="48019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975059"/>
                  </a:ext>
                </a:extLst>
              </a:tr>
              <a:tr h="48019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716357"/>
                  </a:ext>
                </a:extLst>
              </a:tr>
              <a:tr h="48019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870949"/>
                  </a:ext>
                </a:extLst>
              </a:tr>
              <a:tr h="48019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848751"/>
                  </a:ext>
                </a:extLst>
              </a:tr>
              <a:tr h="48019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132870"/>
                  </a:ext>
                </a:extLst>
              </a:tr>
              <a:tr h="48019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865983"/>
                  </a:ext>
                </a:extLst>
              </a:tr>
            </a:tbl>
          </a:graphicData>
        </a:graphic>
      </p:graphicFrame>
      <p:graphicFrame>
        <p:nvGraphicFramePr>
          <p:cNvPr id="47" name="표 64">
            <a:extLst>
              <a:ext uri="{FF2B5EF4-FFF2-40B4-BE49-F238E27FC236}">
                <a16:creationId xmlns:a16="http://schemas.microsoft.com/office/drawing/2014/main" id="{357ABD73-1E85-4685-91D3-FE9ACE14F0AF}"/>
              </a:ext>
            </a:extLst>
          </p:cNvPr>
          <p:cNvGraphicFramePr>
            <a:graphicFrameLocks noGrp="1"/>
          </p:cNvGraphicFramePr>
          <p:nvPr/>
        </p:nvGraphicFramePr>
        <p:xfrm>
          <a:off x="1046163" y="1902032"/>
          <a:ext cx="2835276" cy="3841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2546">
                  <a:extLst>
                    <a:ext uri="{9D8B030D-6E8A-4147-A177-3AD203B41FA5}">
                      <a16:colId xmlns:a16="http://schemas.microsoft.com/office/drawing/2014/main" val="3849414406"/>
                    </a:ext>
                  </a:extLst>
                </a:gridCol>
                <a:gridCol w="472546">
                  <a:extLst>
                    <a:ext uri="{9D8B030D-6E8A-4147-A177-3AD203B41FA5}">
                      <a16:colId xmlns:a16="http://schemas.microsoft.com/office/drawing/2014/main" val="3796716345"/>
                    </a:ext>
                  </a:extLst>
                </a:gridCol>
                <a:gridCol w="472546">
                  <a:extLst>
                    <a:ext uri="{9D8B030D-6E8A-4147-A177-3AD203B41FA5}">
                      <a16:colId xmlns:a16="http://schemas.microsoft.com/office/drawing/2014/main" val="2918068045"/>
                    </a:ext>
                  </a:extLst>
                </a:gridCol>
                <a:gridCol w="472546">
                  <a:extLst>
                    <a:ext uri="{9D8B030D-6E8A-4147-A177-3AD203B41FA5}">
                      <a16:colId xmlns:a16="http://schemas.microsoft.com/office/drawing/2014/main" val="2644613347"/>
                    </a:ext>
                  </a:extLst>
                </a:gridCol>
                <a:gridCol w="472546">
                  <a:extLst>
                    <a:ext uri="{9D8B030D-6E8A-4147-A177-3AD203B41FA5}">
                      <a16:colId xmlns:a16="http://schemas.microsoft.com/office/drawing/2014/main" val="761700394"/>
                    </a:ext>
                  </a:extLst>
                </a:gridCol>
                <a:gridCol w="472546">
                  <a:extLst>
                    <a:ext uri="{9D8B030D-6E8A-4147-A177-3AD203B41FA5}">
                      <a16:colId xmlns:a16="http://schemas.microsoft.com/office/drawing/2014/main" val="1968042779"/>
                    </a:ext>
                  </a:extLst>
                </a:gridCol>
              </a:tblGrid>
              <a:tr h="48019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825064"/>
                  </a:ext>
                </a:extLst>
              </a:tr>
              <a:tr h="48019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883393"/>
                  </a:ext>
                </a:extLst>
              </a:tr>
              <a:tr h="48019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975059"/>
                  </a:ext>
                </a:extLst>
              </a:tr>
              <a:tr h="48019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716357"/>
                  </a:ext>
                </a:extLst>
              </a:tr>
              <a:tr h="48019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870949"/>
                  </a:ext>
                </a:extLst>
              </a:tr>
              <a:tr h="48019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848751"/>
                  </a:ext>
                </a:extLst>
              </a:tr>
              <a:tr h="48019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132870"/>
                  </a:ext>
                </a:extLst>
              </a:tr>
              <a:tr h="48019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865983"/>
                  </a:ext>
                </a:extLst>
              </a:tr>
            </a:tbl>
          </a:graphicData>
        </a:graphic>
      </p:graphicFrame>
      <p:graphicFrame>
        <p:nvGraphicFramePr>
          <p:cNvPr id="48" name="표 64">
            <a:extLst>
              <a:ext uri="{FF2B5EF4-FFF2-40B4-BE49-F238E27FC236}">
                <a16:creationId xmlns:a16="http://schemas.microsoft.com/office/drawing/2014/main" id="{BC749752-F89F-4E3C-9D68-F4EC6E1692AC}"/>
              </a:ext>
            </a:extLst>
          </p:cNvPr>
          <p:cNvGraphicFramePr>
            <a:graphicFrameLocks noGrp="1"/>
          </p:cNvGraphicFramePr>
          <p:nvPr/>
        </p:nvGraphicFramePr>
        <p:xfrm>
          <a:off x="765175" y="2130632"/>
          <a:ext cx="2835276" cy="3841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2546">
                  <a:extLst>
                    <a:ext uri="{9D8B030D-6E8A-4147-A177-3AD203B41FA5}">
                      <a16:colId xmlns:a16="http://schemas.microsoft.com/office/drawing/2014/main" val="3849414406"/>
                    </a:ext>
                  </a:extLst>
                </a:gridCol>
                <a:gridCol w="472546">
                  <a:extLst>
                    <a:ext uri="{9D8B030D-6E8A-4147-A177-3AD203B41FA5}">
                      <a16:colId xmlns:a16="http://schemas.microsoft.com/office/drawing/2014/main" val="3796716345"/>
                    </a:ext>
                  </a:extLst>
                </a:gridCol>
                <a:gridCol w="472546">
                  <a:extLst>
                    <a:ext uri="{9D8B030D-6E8A-4147-A177-3AD203B41FA5}">
                      <a16:colId xmlns:a16="http://schemas.microsoft.com/office/drawing/2014/main" val="2918068045"/>
                    </a:ext>
                  </a:extLst>
                </a:gridCol>
                <a:gridCol w="472546">
                  <a:extLst>
                    <a:ext uri="{9D8B030D-6E8A-4147-A177-3AD203B41FA5}">
                      <a16:colId xmlns:a16="http://schemas.microsoft.com/office/drawing/2014/main" val="2644613347"/>
                    </a:ext>
                  </a:extLst>
                </a:gridCol>
                <a:gridCol w="472546">
                  <a:extLst>
                    <a:ext uri="{9D8B030D-6E8A-4147-A177-3AD203B41FA5}">
                      <a16:colId xmlns:a16="http://schemas.microsoft.com/office/drawing/2014/main" val="761700394"/>
                    </a:ext>
                  </a:extLst>
                </a:gridCol>
                <a:gridCol w="472546">
                  <a:extLst>
                    <a:ext uri="{9D8B030D-6E8A-4147-A177-3AD203B41FA5}">
                      <a16:colId xmlns:a16="http://schemas.microsoft.com/office/drawing/2014/main" val="1968042779"/>
                    </a:ext>
                  </a:extLst>
                </a:gridCol>
              </a:tblGrid>
              <a:tr h="48019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825064"/>
                  </a:ext>
                </a:extLst>
              </a:tr>
              <a:tr h="48019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883393"/>
                  </a:ext>
                </a:extLst>
              </a:tr>
              <a:tr h="48019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975059"/>
                  </a:ext>
                </a:extLst>
              </a:tr>
              <a:tr h="48019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716357"/>
                  </a:ext>
                </a:extLst>
              </a:tr>
              <a:tr h="48019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870949"/>
                  </a:ext>
                </a:extLst>
              </a:tr>
              <a:tr h="48019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848751"/>
                  </a:ext>
                </a:extLst>
              </a:tr>
              <a:tr h="48019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132870"/>
                  </a:ext>
                </a:extLst>
              </a:tr>
              <a:tr h="48019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865983"/>
                  </a:ext>
                </a:extLst>
              </a:tr>
            </a:tbl>
          </a:graphicData>
        </a:graphic>
      </p:graphicFrame>
      <p:graphicFrame>
        <p:nvGraphicFramePr>
          <p:cNvPr id="49" name="표 68">
            <a:extLst>
              <a:ext uri="{FF2B5EF4-FFF2-40B4-BE49-F238E27FC236}">
                <a16:creationId xmlns:a16="http://schemas.microsoft.com/office/drawing/2014/main" id="{A1E0FB36-4EAD-4A60-BF9F-0591DAC5DF68}"/>
              </a:ext>
            </a:extLst>
          </p:cNvPr>
          <p:cNvGraphicFramePr>
            <a:graphicFrameLocks noGrp="1"/>
          </p:cNvGraphicFramePr>
          <p:nvPr/>
        </p:nvGraphicFramePr>
        <p:xfrm>
          <a:off x="6603712" y="2267700"/>
          <a:ext cx="406400" cy="30522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4119143750"/>
                    </a:ext>
                  </a:extLst>
                </a:gridCol>
              </a:tblGrid>
              <a:tr h="381529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141460"/>
                  </a:ext>
                </a:extLst>
              </a:tr>
              <a:tr h="381529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157372"/>
                  </a:ext>
                </a:extLst>
              </a:tr>
              <a:tr h="381529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B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810975"/>
                  </a:ext>
                </a:extLst>
              </a:tr>
              <a:tr h="3815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279362"/>
                  </a:ext>
                </a:extLst>
              </a:tr>
              <a:tr h="381529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738182"/>
                  </a:ext>
                </a:extLst>
              </a:tr>
              <a:tr h="381529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298964"/>
                  </a:ext>
                </a:extLst>
              </a:tr>
              <a:tr h="381529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530238"/>
                  </a:ext>
                </a:extLst>
              </a:tr>
              <a:tr h="3815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000780"/>
                  </a:ext>
                </a:extLst>
              </a:tr>
            </a:tbl>
          </a:graphicData>
        </a:graphic>
      </p:graphicFrame>
      <p:graphicFrame>
        <p:nvGraphicFramePr>
          <p:cNvPr id="50" name="표 68">
            <a:extLst>
              <a:ext uri="{FF2B5EF4-FFF2-40B4-BE49-F238E27FC236}">
                <a16:creationId xmlns:a16="http://schemas.microsoft.com/office/drawing/2014/main" id="{C62F6988-8CAD-42A2-8107-CC41E24659BC}"/>
              </a:ext>
            </a:extLst>
          </p:cNvPr>
          <p:cNvGraphicFramePr>
            <a:graphicFrameLocks noGrp="1"/>
          </p:cNvGraphicFramePr>
          <p:nvPr/>
        </p:nvGraphicFramePr>
        <p:xfrm>
          <a:off x="6737350" y="2449088"/>
          <a:ext cx="406400" cy="30522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4119143750"/>
                    </a:ext>
                  </a:extLst>
                </a:gridCol>
              </a:tblGrid>
              <a:tr h="381529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141460"/>
                  </a:ext>
                </a:extLst>
              </a:tr>
              <a:tr h="381529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157372"/>
                  </a:ext>
                </a:extLst>
              </a:tr>
              <a:tr h="3815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810975"/>
                  </a:ext>
                </a:extLst>
              </a:tr>
              <a:tr h="381529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279362"/>
                  </a:ext>
                </a:extLst>
              </a:tr>
              <a:tr h="381529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738182"/>
                  </a:ext>
                </a:extLst>
              </a:tr>
              <a:tr h="381529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298964"/>
                  </a:ext>
                </a:extLst>
              </a:tr>
              <a:tr h="381529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530238"/>
                  </a:ext>
                </a:extLst>
              </a:tr>
              <a:tr h="3815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000780"/>
                  </a:ext>
                </a:extLst>
              </a:tr>
            </a:tbl>
          </a:graphicData>
        </a:graphic>
      </p:graphicFrame>
      <p:graphicFrame>
        <p:nvGraphicFramePr>
          <p:cNvPr id="51" name="표 68">
            <a:extLst>
              <a:ext uri="{FF2B5EF4-FFF2-40B4-BE49-F238E27FC236}">
                <a16:creationId xmlns:a16="http://schemas.microsoft.com/office/drawing/2014/main" id="{AAF3B8F1-140B-4672-984C-F9B0E663A4CF}"/>
              </a:ext>
            </a:extLst>
          </p:cNvPr>
          <p:cNvGraphicFramePr>
            <a:graphicFrameLocks noGrp="1"/>
          </p:cNvGraphicFramePr>
          <p:nvPr/>
        </p:nvGraphicFramePr>
        <p:xfrm>
          <a:off x="6889750" y="2601488"/>
          <a:ext cx="406400" cy="30522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4119143750"/>
                    </a:ext>
                  </a:extLst>
                </a:gridCol>
              </a:tblGrid>
              <a:tr h="381529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141460"/>
                  </a:ext>
                </a:extLst>
              </a:tr>
              <a:tr h="381529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157372"/>
                  </a:ext>
                </a:extLst>
              </a:tr>
              <a:tr h="381529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810975"/>
                  </a:ext>
                </a:extLst>
              </a:tr>
              <a:tr h="381529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279362"/>
                  </a:ext>
                </a:extLst>
              </a:tr>
              <a:tr h="381529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738182"/>
                  </a:ext>
                </a:extLst>
              </a:tr>
              <a:tr h="381529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298964"/>
                  </a:ext>
                </a:extLst>
              </a:tr>
              <a:tr h="381529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530238"/>
                  </a:ext>
                </a:extLst>
              </a:tr>
              <a:tr h="3815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000780"/>
                  </a:ext>
                </a:extLst>
              </a:tr>
            </a:tbl>
          </a:graphicData>
        </a:graphic>
      </p:graphicFrame>
      <p:graphicFrame>
        <p:nvGraphicFramePr>
          <p:cNvPr id="52" name="표 68">
            <a:extLst>
              <a:ext uri="{FF2B5EF4-FFF2-40B4-BE49-F238E27FC236}">
                <a16:creationId xmlns:a16="http://schemas.microsoft.com/office/drawing/2014/main" id="{D2E581AA-B9D2-4541-9235-545CDF2DA096}"/>
              </a:ext>
            </a:extLst>
          </p:cNvPr>
          <p:cNvGraphicFramePr>
            <a:graphicFrameLocks noGrp="1"/>
          </p:cNvGraphicFramePr>
          <p:nvPr/>
        </p:nvGraphicFramePr>
        <p:xfrm>
          <a:off x="7042150" y="2753888"/>
          <a:ext cx="406400" cy="30522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4119143750"/>
                    </a:ext>
                  </a:extLst>
                </a:gridCol>
              </a:tblGrid>
              <a:tr h="3815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141460"/>
                  </a:ext>
                </a:extLst>
              </a:tr>
              <a:tr h="3815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157372"/>
                  </a:ext>
                </a:extLst>
              </a:tr>
              <a:tr h="3815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810975"/>
                  </a:ext>
                </a:extLst>
              </a:tr>
              <a:tr h="381529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279362"/>
                  </a:ext>
                </a:extLst>
              </a:tr>
              <a:tr h="381529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738182"/>
                  </a:ext>
                </a:extLst>
              </a:tr>
              <a:tr h="381529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298964"/>
                  </a:ext>
                </a:extLst>
              </a:tr>
              <a:tr h="381529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530238"/>
                  </a:ext>
                </a:extLst>
              </a:tr>
              <a:tr h="3815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000780"/>
                  </a:ext>
                </a:extLst>
              </a:tr>
            </a:tbl>
          </a:graphicData>
        </a:graphic>
      </p:graphicFrame>
      <p:sp>
        <p:nvSpPr>
          <p:cNvPr id="53" name="직사각형 52">
            <a:extLst>
              <a:ext uri="{FF2B5EF4-FFF2-40B4-BE49-F238E27FC236}">
                <a16:creationId xmlns:a16="http://schemas.microsoft.com/office/drawing/2014/main" id="{156FE162-76CD-4E75-9151-A944FA0FAEE2}"/>
              </a:ext>
            </a:extLst>
          </p:cNvPr>
          <p:cNvSpPr/>
          <p:nvPr/>
        </p:nvSpPr>
        <p:spPr>
          <a:xfrm rot="19647570">
            <a:off x="9510597" y="5229255"/>
            <a:ext cx="401709" cy="406628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EEC08E0-F0F2-4E7A-9C4E-91E92A8BB3AC}"/>
              </a:ext>
            </a:extLst>
          </p:cNvPr>
          <p:cNvSpPr/>
          <p:nvPr/>
        </p:nvSpPr>
        <p:spPr>
          <a:xfrm rot="19647570">
            <a:off x="8855356" y="4194362"/>
            <a:ext cx="401709" cy="406628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B02EAC5-5791-49AC-A899-EF898C716681}"/>
              </a:ext>
            </a:extLst>
          </p:cNvPr>
          <p:cNvSpPr/>
          <p:nvPr/>
        </p:nvSpPr>
        <p:spPr>
          <a:xfrm rot="19647570">
            <a:off x="9076693" y="4537035"/>
            <a:ext cx="401709" cy="406628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AA51ED0-100C-46D0-9C56-E68FC27AAF5F}"/>
              </a:ext>
            </a:extLst>
          </p:cNvPr>
          <p:cNvSpPr/>
          <p:nvPr/>
        </p:nvSpPr>
        <p:spPr>
          <a:xfrm rot="19647570">
            <a:off x="9295054" y="4883145"/>
            <a:ext cx="401709" cy="406628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90E6ABA-FC27-4760-89D8-ED80EB70F067}"/>
              </a:ext>
            </a:extLst>
          </p:cNvPr>
          <p:cNvSpPr/>
          <p:nvPr/>
        </p:nvSpPr>
        <p:spPr>
          <a:xfrm>
            <a:off x="11042527" y="4537035"/>
            <a:ext cx="401709" cy="406628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573151B3-9CA0-429D-9492-87F509F5587F}"/>
              </a:ext>
            </a:extLst>
          </p:cNvPr>
          <p:cNvCxnSpPr>
            <a:cxnSpLocks/>
          </p:cNvCxnSpPr>
          <p:nvPr/>
        </p:nvCxnSpPr>
        <p:spPr>
          <a:xfrm>
            <a:off x="3600451" y="2130632"/>
            <a:ext cx="3390899" cy="623256"/>
          </a:xfrm>
          <a:prstGeom prst="line">
            <a:avLst/>
          </a:prstGeom>
          <a:ln w="12700"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069C2828-F9C7-42BE-8A84-7DB8539E707A}"/>
              </a:ext>
            </a:extLst>
          </p:cNvPr>
          <p:cNvCxnSpPr>
            <a:cxnSpLocks/>
          </p:cNvCxnSpPr>
          <p:nvPr/>
        </p:nvCxnSpPr>
        <p:spPr>
          <a:xfrm flipV="1">
            <a:off x="3571875" y="3143250"/>
            <a:ext cx="3521075" cy="428626"/>
          </a:xfrm>
          <a:prstGeom prst="line">
            <a:avLst/>
          </a:prstGeom>
          <a:ln w="12700"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DBDD5C0B-D05F-450B-8671-48A74EA6982B}"/>
              </a:ext>
            </a:extLst>
          </p:cNvPr>
          <p:cNvCxnSpPr>
            <a:cxnSpLocks/>
          </p:cNvCxnSpPr>
          <p:nvPr/>
        </p:nvCxnSpPr>
        <p:spPr>
          <a:xfrm>
            <a:off x="7448550" y="2753888"/>
            <a:ext cx="1984217" cy="2608569"/>
          </a:xfrm>
          <a:prstGeom prst="line">
            <a:avLst/>
          </a:prstGeom>
          <a:ln w="12700"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2D6DC58-A6C8-4271-B7A6-BC2D14FA5D50}"/>
              </a:ext>
            </a:extLst>
          </p:cNvPr>
          <p:cNvCxnSpPr>
            <a:cxnSpLocks/>
          </p:cNvCxnSpPr>
          <p:nvPr/>
        </p:nvCxnSpPr>
        <p:spPr>
          <a:xfrm flipV="1">
            <a:off x="7499350" y="5705130"/>
            <a:ext cx="2139950" cy="100990"/>
          </a:xfrm>
          <a:prstGeom prst="line">
            <a:avLst/>
          </a:prstGeom>
          <a:ln w="12700"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046E19B4-E87C-4F42-B50F-8A76A6B5E5B1}"/>
              </a:ext>
            </a:extLst>
          </p:cNvPr>
          <p:cNvCxnSpPr>
            <a:cxnSpLocks/>
          </p:cNvCxnSpPr>
          <p:nvPr/>
        </p:nvCxnSpPr>
        <p:spPr>
          <a:xfrm>
            <a:off x="9134475" y="4127604"/>
            <a:ext cx="1908052" cy="409431"/>
          </a:xfrm>
          <a:prstGeom prst="line">
            <a:avLst/>
          </a:prstGeom>
          <a:ln w="127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6810BB92-8901-473E-8358-90F6F03A78B7}"/>
              </a:ext>
            </a:extLst>
          </p:cNvPr>
          <p:cNvCxnSpPr>
            <a:cxnSpLocks/>
          </p:cNvCxnSpPr>
          <p:nvPr/>
        </p:nvCxnSpPr>
        <p:spPr>
          <a:xfrm flipV="1">
            <a:off x="10023473" y="4943663"/>
            <a:ext cx="1019054" cy="555582"/>
          </a:xfrm>
          <a:prstGeom prst="line">
            <a:avLst/>
          </a:prstGeom>
          <a:ln w="127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8B59E297-5FA7-479D-8365-E2C743B02778}"/>
              </a:ext>
            </a:extLst>
          </p:cNvPr>
          <p:cNvCxnSpPr>
            <a:cxnSpLocks/>
          </p:cNvCxnSpPr>
          <p:nvPr/>
        </p:nvCxnSpPr>
        <p:spPr>
          <a:xfrm>
            <a:off x="3583445" y="4528336"/>
            <a:ext cx="3481963" cy="904233"/>
          </a:xfrm>
          <a:prstGeom prst="line">
            <a:avLst/>
          </a:prstGeom>
          <a:ln w="12700"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C9E0D876-7B8E-45C2-8A0E-BF14C4B58881}"/>
              </a:ext>
            </a:extLst>
          </p:cNvPr>
          <p:cNvCxnSpPr>
            <a:cxnSpLocks/>
          </p:cNvCxnSpPr>
          <p:nvPr/>
        </p:nvCxnSpPr>
        <p:spPr>
          <a:xfrm flipV="1">
            <a:off x="3600451" y="5799067"/>
            <a:ext cx="3441699" cy="163586"/>
          </a:xfrm>
          <a:prstGeom prst="line">
            <a:avLst/>
          </a:prstGeom>
          <a:ln w="12700"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4D183292-E090-42A3-9B0B-5817B7DFD11F}"/>
              </a:ext>
            </a:extLst>
          </p:cNvPr>
          <p:cNvCxnSpPr>
            <a:cxnSpLocks/>
          </p:cNvCxnSpPr>
          <p:nvPr/>
        </p:nvCxnSpPr>
        <p:spPr>
          <a:xfrm>
            <a:off x="6980456" y="2267591"/>
            <a:ext cx="1779568" cy="2064728"/>
          </a:xfrm>
          <a:prstGeom prst="line">
            <a:avLst/>
          </a:prstGeom>
          <a:ln w="12700">
            <a:solidFill>
              <a:srgbClr val="00B05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932E5DC7-52CA-466C-BFA4-FAB5A6956EE5}"/>
              </a:ext>
            </a:extLst>
          </p:cNvPr>
          <p:cNvCxnSpPr>
            <a:cxnSpLocks/>
          </p:cNvCxnSpPr>
          <p:nvPr/>
        </p:nvCxnSpPr>
        <p:spPr>
          <a:xfrm>
            <a:off x="3550952" y="3083701"/>
            <a:ext cx="3033998" cy="315525"/>
          </a:xfrm>
          <a:prstGeom prst="line">
            <a:avLst/>
          </a:prstGeom>
          <a:ln w="12700">
            <a:solidFill>
              <a:srgbClr val="00B05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820AC77E-2C32-4AA4-B699-D0263AD5A34C}"/>
              </a:ext>
            </a:extLst>
          </p:cNvPr>
          <p:cNvCxnSpPr>
            <a:cxnSpLocks/>
          </p:cNvCxnSpPr>
          <p:nvPr/>
        </p:nvCxnSpPr>
        <p:spPr>
          <a:xfrm flipV="1">
            <a:off x="3610591" y="3788588"/>
            <a:ext cx="2993121" cy="1210698"/>
          </a:xfrm>
          <a:prstGeom prst="line">
            <a:avLst/>
          </a:prstGeom>
          <a:ln w="12700">
            <a:solidFill>
              <a:srgbClr val="00B05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5A3C468-CD2D-465B-860C-EF762B027163}"/>
              </a:ext>
            </a:extLst>
          </p:cNvPr>
          <p:cNvSpPr/>
          <p:nvPr/>
        </p:nvSpPr>
        <p:spPr>
          <a:xfrm>
            <a:off x="756194" y="4524560"/>
            <a:ext cx="2853206" cy="1435728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1D63E0C-2BE9-4A05-B881-1F383ADA8210}"/>
              </a:ext>
            </a:extLst>
          </p:cNvPr>
          <p:cNvSpPr/>
          <p:nvPr/>
        </p:nvSpPr>
        <p:spPr>
          <a:xfrm>
            <a:off x="768088" y="3091811"/>
            <a:ext cx="2844775" cy="1917409"/>
          </a:xfrm>
          <a:prstGeom prst="rect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D8E8224-4557-4252-AE57-C3EE3A3719B1}"/>
              </a:ext>
            </a:extLst>
          </p:cNvPr>
          <p:cNvSpPr txBox="1"/>
          <p:nvPr/>
        </p:nvSpPr>
        <p:spPr>
          <a:xfrm>
            <a:off x="104774" y="2181866"/>
            <a:ext cx="893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장애인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969D48D-744A-4009-B401-FC0059C1ACF0}"/>
              </a:ext>
            </a:extLst>
          </p:cNvPr>
          <p:cNvSpPr txBox="1"/>
          <p:nvPr/>
        </p:nvSpPr>
        <p:spPr>
          <a:xfrm>
            <a:off x="99218" y="2666186"/>
            <a:ext cx="1012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증명서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565B050-3AC3-4D35-BC29-62167780E629}"/>
              </a:ext>
            </a:extLst>
          </p:cNvPr>
          <p:cNvSpPr txBox="1"/>
          <p:nvPr/>
        </p:nvSpPr>
        <p:spPr>
          <a:xfrm>
            <a:off x="200565" y="3115289"/>
            <a:ext cx="1012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어디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C49F36F-6F5D-44CB-8040-E5A673D4D9D0}"/>
              </a:ext>
            </a:extLst>
          </p:cNvPr>
          <p:cNvSpPr txBox="1"/>
          <p:nvPr/>
        </p:nvSpPr>
        <p:spPr>
          <a:xfrm>
            <a:off x="214670" y="3645854"/>
            <a:ext cx="1012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발급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67F8C36-A580-40DD-9827-C3D9DE218E7F}"/>
              </a:ext>
            </a:extLst>
          </p:cNvPr>
          <p:cNvSpPr txBox="1"/>
          <p:nvPr/>
        </p:nvSpPr>
        <p:spPr>
          <a:xfrm>
            <a:off x="335647" y="4121388"/>
            <a:ext cx="1012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…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9783D73-4201-4FE6-A72E-8CB56CE7F4AC}"/>
              </a:ext>
            </a:extLst>
          </p:cNvPr>
          <p:cNvSpPr txBox="1"/>
          <p:nvPr/>
        </p:nvSpPr>
        <p:spPr>
          <a:xfrm>
            <a:off x="1291950" y="6200776"/>
            <a:ext cx="179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Input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18E3070-956A-4FF3-A2B3-6705E109A232}"/>
              </a:ext>
            </a:extLst>
          </p:cNvPr>
          <p:cNvSpPr txBox="1"/>
          <p:nvPr/>
        </p:nvSpPr>
        <p:spPr>
          <a:xfrm>
            <a:off x="4621213" y="1311240"/>
            <a:ext cx="2319337" cy="83099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Convolution Layer with Multiple filter sizes (3,4,5) and 512 filters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5415AF5-B8BE-46B7-BDAF-1655F30066DF}"/>
              </a:ext>
            </a:extLst>
          </p:cNvPr>
          <p:cNvSpPr txBox="1"/>
          <p:nvPr/>
        </p:nvSpPr>
        <p:spPr>
          <a:xfrm>
            <a:off x="7690049" y="5845354"/>
            <a:ext cx="2139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Max Pooling and Concatenation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C90CC12-66A9-41E8-8630-6ECE065710C2}"/>
              </a:ext>
            </a:extLst>
          </p:cNvPr>
          <p:cNvSpPr txBox="1"/>
          <p:nvPr/>
        </p:nvSpPr>
        <p:spPr>
          <a:xfrm>
            <a:off x="9931397" y="5414049"/>
            <a:ext cx="22092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Dropout and Fully Connected Layer with Sigmoid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FCF9CD1-69E6-482F-9BBC-65B93D424804}"/>
              </a:ext>
            </a:extLst>
          </p:cNvPr>
          <p:cNvSpPr txBox="1"/>
          <p:nvPr/>
        </p:nvSpPr>
        <p:spPr>
          <a:xfrm>
            <a:off x="10065037" y="3881258"/>
            <a:ext cx="2209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Length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30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→ 1</a:t>
            </a:r>
          </a:p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Length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&lt;=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30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→ 0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4B9E076-64A1-4A84-8D2A-A2A17EF612C8}"/>
              </a:ext>
            </a:extLst>
          </p:cNvPr>
          <p:cNvSpPr txBox="1"/>
          <p:nvPr/>
        </p:nvSpPr>
        <p:spPr>
          <a:xfrm>
            <a:off x="10388281" y="4940021"/>
            <a:ext cx="179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Output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ADF5DE07-7C5D-4804-8D0E-7B467CD8759B}"/>
              </a:ext>
            </a:extLst>
          </p:cNvPr>
          <p:cNvGrpSpPr/>
          <p:nvPr/>
        </p:nvGrpSpPr>
        <p:grpSpPr>
          <a:xfrm>
            <a:off x="304800" y="292100"/>
            <a:ext cx="8467692" cy="967740"/>
            <a:chOff x="304800" y="292100"/>
            <a:chExt cx="8467692" cy="967740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B7D9E72-9167-4EBC-BE48-430B3810DE9C}"/>
                </a:ext>
              </a:extLst>
            </p:cNvPr>
            <p:cNvGrpSpPr/>
            <p:nvPr/>
          </p:nvGrpSpPr>
          <p:grpSpPr>
            <a:xfrm>
              <a:off x="304800" y="292100"/>
              <a:ext cx="8467692" cy="967740"/>
              <a:chOff x="304800" y="292100"/>
              <a:chExt cx="8467692" cy="967740"/>
            </a:xfrm>
          </p:grpSpPr>
          <p:sp>
            <p:nvSpPr>
              <p:cNvPr id="96" name="正方形/長方形 1">
                <a:extLst>
                  <a:ext uri="{FF2B5EF4-FFF2-40B4-BE49-F238E27FC236}">
                    <a16:creationId xmlns:a16="http://schemas.microsoft.com/office/drawing/2014/main" id="{C515F16B-6E95-404F-A3EC-E597438C202F}"/>
                  </a:ext>
                </a:extLst>
              </p:cNvPr>
              <p:cNvSpPr/>
              <p:nvPr/>
            </p:nvSpPr>
            <p:spPr>
              <a:xfrm>
                <a:off x="304800" y="292100"/>
                <a:ext cx="274032" cy="96774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7" name="正方形/長方形 2">
                <a:extLst>
                  <a:ext uri="{FF2B5EF4-FFF2-40B4-BE49-F238E27FC236}">
                    <a16:creationId xmlns:a16="http://schemas.microsoft.com/office/drawing/2014/main" id="{9E229C4B-E042-4BD5-B729-0A516A1E9A28}"/>
                  </a:ext>
                </a:extLst>
              </p:cNvPr>
              <p:cNvSpPr/>
              <p:nvPr/>
            </p:nvSpPr>
            <p:spPr>
              <a:xfrm>
                <a:off x="578832" y="292100"/>
                <a:ext cx="8193660" cy="9677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95" name="テキスト ボックス 2">
              <a:extLst>
                <a:ext uri="{FF2B5EF4-FFF2-40B4-BE49-F238E27FC236}">
                  <a16:creationId xmlns:a16="http://schemas.microsoft.com/office/drawing/2014/main" id="{A630FA86-9E13-491C-BBB1-EC6C39CF1A64}"/>
                </a:ext>
              </a:extLst>
            </p:cNvPr>
            <p:cNvSpPr txBox="1"/>
            <p:nvPr/>
          </p:nvSpPr>
          <p:spPr>
            <a:xfrm>
              <a:off x="852864" y="360471"/>
              <a:ext cx="73234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800" b="1" dirty="0">
                  <a:latin typeface="나눔스퀘어 ExtraBold" panose="020B0600000101010101" pitchFamily="50" charset="-127"/>
                  <a:ea typeface="나눔스퀘어라운드 ExtraBold" panose="020B0600000101010101" pitchFamily="50" charset="-127"/>
                </a:rPr>
                <a:t>Prediction Model (CNN)</a:t>
              </a:r>
              <a:endParaRPr kumimoji="1" lang="ja-JP" altLang="en-US" sz="4800" b="1" dirty="0">
                <a:latin typeface="나눔스퀘어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7648751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A464BFEA-4E97-4537-A372-12B38964823A}"/>
              </a:ext>
            </a:extLst>
          </p:cNvPr>
          <p:cNvCxnSpPr>
            <a:cxnSpLocks/>
            <a:stCxn id="11" idx="2"/>
            <a:endCxn id="23" idx="0"/>
          </p:cNvCxnSpPr>
          <p:nvPr/>
        </p:nvCxnSpPr>
        <p:spPr>
          <a:xfrm rot="16200000" flipH="1">
            <a:off x="7026268" y="1665294"/>
            <a:ext cx="1271588" cy="3132124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75000"/>
                <a:alpha val="54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3D333481-AD38-4BDC-938E-47D2060B0911}"/>
              </a:ext>
            </a:extLst>
          </p:cNvPr>
          <p:cNvCxnSpPr>
            <a:cxnSpLocks/>
            <a:stCxn id="11" idx="2"/>
            <a:endCxn id="18" idx="0"/>
          </p:cNvCxnSpPr>
          <p:nvPr/>
        </p:nvCxnSpPr>
        <p:spPr>
          <a:xfrm rot="5400000">
            <a:off x="3894144" y="1665294"/>
            <a:ext cx="1271588" cy="3132125"/>
          </a:xfrm>
          <a:prstGeom prst="bentConnector3">
            <a:avLst>
              <a:gd name="adj1" fmla="val 50000"/>
            </a:avLst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95CE135-7C5B-4CE1-90CA-0A86EF253D5D}"/>
              </a:ext>
            </a:extLst>
          </p:cNvPr>
          <p:cNvCxnSpPr>
            <a:cxnSpLocks/>
            <a:stCxn id="18" idx="2"/>
            <a:endCxn id="30" idx="0"/>
          </p:cNvCxnSpPr>
          <p:nvPr/>
        </p:nvCxnSpPr>
        <p:spPr>
          <a:xfrm flipH="1">
            <a:off x="2963874" y="4638457"/>
            <a:ext cx="1" cy="785049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E9B61F5-2620-48F2-A2D5-5B460C99ED3C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9228124" y="4638457"/>
            <a:ext cx="0" cy="771307"/>
          </a:xfrm>
          <a:prstGeom prst="straightConnector1">
            <a:avLst/>
          </a:prstGeom>
          <a:ln w="38100">
            <a:solidFill>
              <a:schemeClr val="bg1">
                <a:lumMod val="75000"/>
                <a:alpha val="54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7B7E6D2-5133-4F6E-9F1B-CEF85C60307A}"/>
              </a:ext>
            </a:extLst>
          </p:cNvPr>
          <p:cNvSpPr/>
          <p:nvPr/>
        </p:nvSpPr>
        <p:spPr>
          <a:xfrm>
            <a:off x="2327821" y="1824037"/>
            <a:ext cx="7536358" cy="771525"/>
          </a:xfrm>
          <a:prstGeom prst="round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rgbClr val="B1AEA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Length prediction model</a:t>
            </a:r>
            <a:endParaRPr lang="ko-KR" altLang="en-US" sz="2200" dirty="0">
              <a:solidFill>
                <a:srgbClr val="B1AEA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44BE225-AD85-42AD-8BC4-5C7503C6BD70}"/>
              </a:ext>
            </a:extLst>
          </p:cNvPr>
          <p:cNvSpPr/>
          <p:nvPr/>
        </p:nvSpPr>
        <p:spPr>
          <a:xfrm>
            <a:off x="1844967" y="3867150"/>
            <a:ext cx="2237815" cy="77130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30 </a:t>
            </a:r>
            <a:r>
              <a:rPr lang="ko-KR" altLang="en-US" sz="2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이상</a:t>
            </a:r>
            <a:endParaRPr lang="en-US" altLang="ko-KR" sz="2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(Class 1)</a:t>
            </a:r>
            <a:endParaRPr lang="ko-KR" altLang="en-US" sz="2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4AB155B-72DD-4BFF-B52F-2FF7A36497EC}"/>
              </a:ext>
            </a:extLst>
          </p:cNvPr>
          <p:cNvSpPr/>
          <p:nvPr/>
        </p:nvSpPr>
        <p:spPr>
          <a:xfrm>
            <a:off x="8109216" y="3867150"/>
            <a:ext cx="2237815" cy="771307"/>
          </a:xfrm>
          <a:prstGeom prst="roundRect">
            <a:avLst/>
          </a:prstGeom>
          <a:solidFill>
            <a:schemeClr val="bg1">
              <a:lumMod val="8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30 </a:t>
            </a:r>
            <a:r>
              <a:rPr lang="ko-KR" altLang="en-US" sz="2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미만</a:t>
            </a:r>
            <a:endParaRPr lang="en-US" altLang="ko-KR" sz="2200" dirty="0">
              <a:solidFill>
                <a:schemeClr val="tx2">
                  <a:lumMod val="40000"/>
                  <a:lumOff val="6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(Class 0)</a:t>
            </a:r>
            <a:endParaRPr lang="ko-KR" altLang="en-US" sz="2200" dirty="0">
              <a:solidFill>
                <a:schemeClr val="tx2">
                  <a:lumMod val="40000"/>
                  <a:lumOff val="6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F836F9A-54C9-4AAF-96D7-57F6F51AE53C}"/>
              </a:ext>
            </a:extLst>
          </p:cNvPr>
          <p:cNvSpPr/>
          <p:nvPr/>
        </p:nvSpPr>
        <p:spPr>
          <a:xfrm>
            <a:off x="8109216" y="5409764"/>
            <a:ext cx="2237815" cy="771307"/>
          </a:xfrm>
          <a:prstGeom prst="roundRect">
            <a:avLst/>
          </a:prstGeom>
          <a:solidFill>
            <a:schemeClr val="accent5">
              <a:lumMod val="40000"/>
              <a:lumOff val="6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DL</a:t>
            </a:r>
            <a:endParaRPr lang="ko-KR" altLang="en-US" sz="2200" dirty="0">
              <a:solidFill>
                <a:schemeClr val="tx2">
                  <a:lumMod val="40000"/>
                  <a:lumOff val="6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E0A45AB-0B20-4886-B9EB-32C1CCF19A9D}"/>
              </a:ext>
            </a:extLst>
          </p:cNvPr>
          <p:cNvSpPr/>
          <p:nvPr/>
        </p:nvSpPr>
        <p:spPr>
          <a:xfrm>
            <a:off x="1844966" y="5423506"/>
            <a:ext cx="2237815" cy="77130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Similarity</a:t>
            </a:r>
            <a:endParaRPr lang="ko-KR" altLang="en-US" sz="2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7" name="グループ化 3">
            <a:extLst>
              <a:ext uri="{FF2B5EF4-FFF2-40B4-BE49-F238E27FC236}">
                <a16:creationId xmlns:a16="http://schemas.microsoft.com/office/drawing/2014/main" id="{872867B1-6A04-48F9-9E5C-0D5870862576}"/>
              </a:ext>
            </a:extLst>
          </p:cNvPr>
          <p:cNvGrpSpPr/>
          <p:nvPr/>
        </p:nvGrpSpPr>
        <p:grpSpPr>
          <a:xfrm>
            <a:off x="304800" y="292100"/>
            <a:ext cx="5791200" cy="967740"/>
            <a:chOff x="254000" y="292100"/>
            <a:chExt cx="4025900" cy="609600"/>
          </a:xfrm>
        </p:grpSpPr>
        <p:sp>
          <p:nvSpPr>
            <p:cNvPr id="19" name="正方形/長方形 1">
              <a:extLst>
                <a:ext uri="{FF2B5EF4-FFF2-40B4-BE49-F238E27FC236}">
                  <a16:creationId xmlns:a16="http://schemas.microsoft.com/office/drawing/2014/main" id="{CFF7BA80-299F-477B-8FE1-5CA030B23B76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2">
              <a:extLst>
                <a:ext uri="{FF2B5EF4-FFF2-40B4-BE49-F238E27FC236}">
                  <a16:creationId xmlns:a16="http://schemas.microsoft.com/office/drawing/2014/main" id="{5231542C-029E-44EB-8758-7887575A7277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2" name="テキスト ボックス 2">
            <a:extLst>
              <a:ext uri="{FF2B5EF4-FFF2-40B4-BE49-F238E27FC236}">
                <a16:creationId xmlns:a16="http://schemas.microsoft.com/office/drawing/2014/main" id="{DE2E18DF-BB81-4643-B4D0-8A1F640CB719}"/>
              </a:ext>
            </a:extLst>
          </p:cNvPr>
          <p:cNvSpPr txBox="1"/>
          <p:nvPr/>
        </p:nvSpPr>
        <p:spPr>
          <a:xfrm>
            <a:off x="852864" y="360471"/>
            <a:ext cx="30616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Similarity</a:t>
            </a:r>
            <a:endParaRPr kumimoji="1" lang="ja-JP" altLang="en-US" sz="4800" b="1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826517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DCE932-ED1C-47D7-BBD7-14FB8B0DA607}"/>
              </a:ext>
            </a:extLst>
          </p:cNvPr>
          <p:cNvSpPr/>
          <p:nvPr/>
        </p:nvSpPr>
        <p:spPr>
          <a:xfrm>
            <a:off x="6096000" y="142240"/>
            <a:ext cx="5953760" cy="6583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長方形 11">
            <a:extLst>
              <a:ext uri="{FF2B5EF4-FFF2-40B4-BE49-F238E27FC236}">
                <a16:creationId xmlns:a16="http://schemas.microsoft.com/office/drawing/2014/main" id="{E9A6741D-3434-4C6B-AA94-A9031BF9E7C3}"/>
              </a:ext>
            </a:extLst>
          </p:cNvPr>
          <p:cNvSpPr/>
          <p:nvPr/>
        </p:nvSpPr>
        <p:spPr>
          <a:xfrm>
            <a:off x="-3" y="2245491"/>
            <a:ext cx="6096003" cy="2199191"/>
          </a:xfrm>
          <a:prstGeom prst="rect">
            <a:avLst/>
          </a:prstGeom>
          <a:solidFill>
            <a:schemeClr val="tx1">
              <a:lumMod val="20000"/>
              <a:lumOff val="80000"/>
              <a:alpha val="58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ja-JP" altLang="ru-RU" noProof="0" dirty="0">
              <a:latin typeface="Meiryo UI" panose="020B0604030504040204" pitchFamily="50" charset="-128"/>
            </a:endParaRPr>
          </a:p>
        </p:txBody>
      </p:sp>
      <p:sp>
        <p:nvSpPr>
          <p:cNvPr id="50" name="テキスト ボックス 2">
            <a:extLst>
              <a:ext uri="{FF2B5EF4-FFF2-40B4-BE49-F238E27FC236}">
                <a16:creationId xmlns:a16="http://schemas.microsoft.com/office/drawing/2014/main" id="{B5A191F2-76CA-4162-906D-02519A2B17F4}"/>
              </a:ext>
            </a:extLst>
          </p:cNvPr>
          <p:cNvSpPr txBox="1"/>
          <p:nvPr/>
        </p:nvSpPr>
        <p:spPr>
          <a:xfrm>
            <a:off x="1840758" y="2538336"/>
            <a:ext cx="25763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Part1.</a:t>
            </a:r>
          </a:p>
          <a:p>
            <a:r>
              <a:rPr lang="ko-KR" altLang="en-US" sz="4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</a:t>
            </a:r>
            <a:r>
              <a:rPr lang="en-US" altLang="ko-KR" sz="4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정의</a:t>
            </a:r>
            <a:endParaRPr lang="en-US" altLang="ko-KR" sz="4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074" name="Picture 2" descr="관련 이미지">
            <a:extLst>
              <a:ext uri="{FF2B5EF4-FFF2-40B4-BE49-F238E27FC236}">
                <a16:creationId xmlns:a16="http://schemas.microsoft.com/office/drawing/2014/main" id="{F1F7FD38-6378-4A8E-B5DC-A2E9B55C48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7167" l="10000" r="92625">
                        <a14:foregroundMark x1="45625" y1="18333" x2="53625" y2="17667"/>
                        <a14:foregroundMark x1="53625" y1="17667" x2="58375" y2="17667"/>
                        <a14:foregroundMark x1="58375" y1="16500" x2="61250" y2="18500"/>
                        <a14:foregroundMark x1="52000" y1="94500" x2="68375" y2="97333"/>
                        <a14:foregroundMark x1="92875" y1="49000" x2="91884" y2="41555"/>
                        <a14:foregroundMark x1="91791" y1="41729" x2="92625" y2="50500"/>
                        <a14:backgroundMark x1="92000" y1="37333" x2="91625" y2="39500"/>
                        <a14:backgroundMark x1="91375" y1="39500" x2="92125" y2="39833"/>
                        <a14:backgroundMark x1="91125" y1="39167" x2="91875" y2="40000"/>
                        <a14:backgroundMark x1="91125" y1="39833" x2="92625" y2="40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576"/>
          <a:stretch/>
        </p:blipFill>
        <p:spPr bwMode="auto">
          <a:xfrm>
            <a:off x="5509550" y="1210569"/>
            <a:ext cx="6763473" cy="473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D4E21FE2-47C1-4792-8FA3-74B9D1AC22D0}"/>
              </a:ext>
            </a:extLst>
          </p:cNvPr>
          <p:cNvGrpSpPr/>
          <p:nvPr/>
        </p:nvGrpSpPr>
        <p:grpSpPr>
          <a:xfrm>
            <a:off x="6531893" y="2803322"/>
            <a:ext cx="1927785" cy="831209"/>
            <a:chOff x="2935952" y="2016880"/>
            <a:chExt cx="2698827" cy="1126995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F5DCD4D9-4FE7-40AA-8305-F73012AB4844}"/>
                </a:ext>
              </a:extLst>
            </p:cNvPr>
            <p:cNvSpPr/>
            <p:nvPr/>
          </p:nvSpPr>
          <p:spPr>
            <a:xfrm>
              <a:off x="2935952" y="2016880"/>
              <a:ext cx="2504150" cy="1126995"/>
            </a:xfrm>
            <a:prstGeom prst="roundRect">
              <a:avLst>
                <a:gd name="adj" fmla="val 2385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608C8643-109F-48D7-A8B9-5B8B3AE4D3D6}"/>
                </a:ext>
              </a:extLst>
            </p:cNvPr>
            <p:cNvSpPr/>
            <p:nvPr/>
          </p:nvSpPr>
          <p:spPr>
            <a:xfrm rot="1093431">
              <a:off x="4750500" y="2751428"/>
              <a:ext cx="884279" cy="346563"/>
            </a:xfrm>
            <a:prstGeom prst="triangle">
              <a:avLst>
                <a:gd name="adj" fmla="val 5169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A9A246B-8710-4710-A87F-BC8FDF3C0235}"/>
              </a:ext>
            </a:extLst>
          </p:cNvPr>
          <p:cNvGrpSpPr/>
          <p:nvPr/>
        </p:nvGrpSpPr>
        <p:grpSpPr>
          <a:xfrm>
            <a:off x="6972959" y="1810919"/>
            <a:ext cx="1492962" cy="832006"/>
            <a:chOff x="6972959" y="1810919"/>
            <a:chExt cx="1492962" cy="83200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AE4D539-9D78-4E0B-B039-F20C8A172015}"/>
                </a:ext>
              </a:extLst>
            </p:cNvPr>
            <p:cNvGrpSpPr/>
            <p:nvPr/>
          </p:nvGrpSpPr>
          <p:grpSpPr>
            <a:xfrm>
              <a:off x="6972959" y="1810919"/>
              <a:ext cx="1492962" cy="832006"/>
              <a:chOff x="3553427" y="671331"/>
              <a:chExt cx="2090090" cy="1128075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81DE0B24-9AE1-4269-B498-8845BC57A8B6}"/>
                  </a:ext>
                </a:extLst>
              </p:cNvPr>
              <p:cNvSpPr/>
              <p:nvPr/>
            </p:nvSpPr>
            <p:spPr>
              <a:xfrm>
                <a:off x="3553427" y="671331"/>
                <a:ext cx="1886673" cy="1126995"/>
              </a:xfrm>
              <a:prstGeom prst="roundRect">
                <a:avLst>
                  <a:gd name="adj" fmla="val 23856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" name="이등변 삼각형 4">
                <a:extLst>
                  <a:ext uri="{FF2B5EF4-FFF2-40B4-BE49-F238E27FC236}">
                    <a16:creationId xmlns:a16="http://schemas.microsoft.com/office/drawing/2014/main" id="{0F669DB0-96A6-4400-BF61-2A0DBD80B6B7}"/>
                  </a:ext>
                </a:extLst>
              </p:cNvPr>
              <p:cNvSpPr/>
              <p:nvPr/>
            </p:nvSpPr>
            <p:spPr>
              <a:xfrm rot="755191">
                <a:off x="4995334" y="1452843"/>
                <a:ext cx="648183" cy="346563"/>
              </a:xfrm>
              <a:prstGeom prst="triangle">
                <a:avLst>
                  <a:gd name="adj" fmla="val 48224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5141EFAA-1A66-40B0-A0D7-BFC696F95519}"/>
                </a:ext>
              </a:extLst>
            </p:cNvPr>
            <p:cNvSpPr/>
            <p:nvPr/>
          </p:nvSpPr>
          <p:spPr>
            <a:xfrm flipV="1">
              <a:off x="7085828" y="1930722"/>
              <a:ext cx="614702" cy="5842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682FBD74-9A58-4BE6-B17C-3C2D2BE8DE9A}"/>
                </a:ext>
              </a:extLst>
            </p:cNvPr>
            <p:cNvSpPr/>
            <p:nvPr/>
          </p:nvSpPr>
          <p:spPr>
            <a:xfrm flipV="1">
              <a:off x="7766205" y="1930722"/>
              <a:ext cx="402838" cy="5842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1756FAB3-17F2-47E2-80CB-99178BED6B39}"/>
                </a:ext>
              </a:extLst>
            </p:cNvPr>
            <p:cNvSpPr/>
            <p:nvPr/>
          </p:nvSpPr>
          <p:spPr>
            <a:xfrm flipV="1">
              <a:off x="7085828" y="2074258"/>
              <a:ext cx="934394" cy="6389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B520140-7022-4ED9-94E7-EBBE698C4CFA}"/>
              </a:ext>
            </a:extLst>
          </p:cNvPr>
          <p:cNvSpPr/>
          <p:nvPr/>
        </p:nvSpPr>
        <p:spPr>
          <a:xfrm flipV="1">
            <a:off x="6655494" y="2922117"/>
            <a:ext cx="522597" cy="4981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A7D2511-9A75-4AD2-8323-CE6B76E8F3E6}"/>
              </a:ext>
            </a:extLst>
          </p:cNvPr>
          <p:cNvSpPr/>
          <p:nvPr/>
        </p:nvSpPr>
        <p:spPr>
          <a:xfrm flipV="1">
            <a:off x="6655494" y="3099475"/>
            <a:ext cx="934394" cy="506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BE5BF2A-2A81-4591-9D56-68F8FDC87361}"/>
              </a:ext>
            </a:extLst>
          </p:cNvPr>
          <p:cNvSpPr/>
          <p:nvPr/>
        </p:nvSpPr>
        <p:spPr>
          <a:xfrm flipV="1">
            <a:off x="7255256" y="2924198"/>
            <a:ext cx="839377" cy="506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4201D88-7A93-4C42-A1F8-CDA9A6FBDA2E}"/>
              </a:ext>
            </a:extLst>
          </p:cNvPr>
          <p:cNvSpPr/>
          <p:nvPr/>
        </p:nvSpPr>
        <p:spPr>
          <a:xfrm>
            <a:off x="8444220" y="2515122"/>
            <a:ext cx="718026" cy="913878"/>
          </a:xfrm>
          <a:prstGeom prst="rect">
            <a:avLst/>
          </a:prstGeom>
          <a:solidFill>
            <a:srgbClr val="F3F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0E854DC-FBBD-4522-86ED-876DACFF22D3}"/>
              </a:ext>
            </a:extLst>
          </p:cNvPr>
          <p:cNvSpPr/>
          <p:nvPr/>
        </p:nvSpPr>
        <p:spPr>
          <a:xfrm>
            <a:off x="8349763" y="2715487"/>
            <a:ext cx="331320" cy="537240"/>
          </a:xfrm>
          <a:prstGeom prst="rect">
            <a:avLst/>
          </a:prstGeom>
          <a:solidFill>
            <a:srgbClr val="F3F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D967EE7-030D-4C46-80C8-7411B17752E5}"/>
              </a:ext>
            </a:extLst>
          </p:cNvPr>
          <p:cNvSpPr/>
          <p:nvPr/>
        </p:nvSpPr>
        <p:spPr>
          <a:xfrm>
            <a:off x="8387262" y="2436957"/>
            <a:ext cx="699200" cy="857046"/>
          </a:xfrm>
          <a:prstGeom prst="ellipse">
            <a:avLst/>
          </a:prstGeom>
          <a:solidFill>
            <a:srgbClr val="CCD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 descr="개, 앉아있는, 착용, 작은이(가) 표시된 사진&#10;&#10;자동 생성된 설명">
            <a:extLst>
              <a:ext uri="{FF2B5EF4-FFF2-40B4-BE49-F238E27FC236}">
                <a16:creationId xmlns:a16="http://schemas.microsoft.com/office/drawing/2014/main" id="{A5BD176F-B34D-4330-82E7-2AC6FB24F2D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220" y="2446429"/>
            <a:ext cx="572746" cy="76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24753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FA3C72F7-B45C-425A-8D8F-4ED451152055}"/>
              </a:ext>
            </a:extLst>
          </p:cNvPr>
          <p:cNvSpPr/>
          <p:nvPr/>
        </p:nvSpPr>
        <p:spPr>
          <a:xfrm>
            <a:off x="852864" y="3667225"/>
            <a:ext cx="3288007" cy="2967288"/>
          </a:xfrm>
          <a:prstGeom prst="rect">
            <a:avLst/>
          </a:prstGeom>
          <a:noFill/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E44789F-CF54-4563-A545-19BAA62717B7}"/>
              </a:ext>
            </a:extLst>
          </p:cNvPr>
          <p:cNvSpPr/>
          <p:nvPr/>
        </p:nvSpPr>
        <p:spPr>
          <a:xfrm>
            <a:off x="1405403" y="3012543"/>
            <a:ext cx="2237815" cy="6083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Jaccard</a:t>
            </a:r>
            <a:endParaRPr lang="ko-KR" altLang="en-US" sz="24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8AF1D92-AA46-4825-9CB2-BB7D15857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243" y="4589943"/>
            <a:ext cx="2488752" cy="181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77F85F1-A055-4484-B89E-C5C9F354C574}"/>
                  </a:ext>
                </a:extLst>
              </p:cNvPr>
              <p:cNvSpPr txBox="1"/>
              <p:nvPr/>
            </p:nvSpPr>
            <p:spPr>
              <a:xfrm>
                <a:off x="1535888" y="3873717"/>
                <a:ext cx="1831462" cy="572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77F85F1-A055-4484-B89E-C5C9F354C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5888" y="3873717"/>
                <a:ext cx="1831462" cy="5726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직사각형 25">
            <a:extLst>
              <a:ext uri="{FF2B5EF4-FFF2-40B4-BE49-F238E27FC236}">
                <a16:creationId xmlns:a16="http://schemas.microsoft.com/office/drawing/2014/main" id="{BCE0192E-FAC8-414E-835C-87CF31DEA968}"/>
              </a:ext>
            </a:extLst>
          </p:cNvPr>
          <p:cNvSpPr/>
          <p:nvPr/>
        </p:nvSpPr>
        <p:spPr>
          <a:xfrm>
            <a:off x="4391807" y="3667225"/>
            <a:ext cx="3288007" cy="2967288"/>
          </a:xfrm>
          <a:prstGeom prst="rect">
            <a:avLst/>
          </a:prstGeom>
          <a:noFill/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E1B6EDA-1B40-44E5-8EA7-D3ADA8B7897D}"/>
              </a:ext>
            </a:extLst>
          </p:cNvPr>
          <p:cNvSpPr/>
          <p:nvPr/>
        </p:nvSpPr>
        <p:spPr>
          <a:xfrm>
            <a:off x="7871729" y="3667225"/>
            <a:ext cx="3288007" cy="2967288"/>
          </a:xfrm>
          <a:prstGeom prst="rect">
            <a:avLst/>
          </a:prstGeom>
          <a:noFill/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6BBB9A9-110F-4163-AFE4-CEED32F1EB87}"/>
              </a:ext>
            </a:extLst>
          </p:cNvPr>
          <p:cNvSpPr/>
          <p:nvPr/>
        </p:nvSpPr>
        <p:spPr>
          <a:xfrm>
            <a:off x="4916306" y="3012543"/>
            <a:ext cx="2237815" cy="6083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Cos similarity</a:t>
            </a:r>
            <a:endParaRPr lang="ko-KR" altLang="en-US" sz="24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B212614-13F2-463C-9220-4DFD815F5F88}"/>
              </a:ext>
            </a:extLst>
          </p:cNvPr>
          <p:cNvSpPr/>
          <p:nvPr/>
        </p:nvSpPr>
        <p:spPr>
          <a:xfrm>
            <a:off x="8427210" y="3012543"/>
            <a:ext cx="2237815" cy="6083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Ensemble</a:t>
            </a:r>
            <a:endParaRPr lang="ko-KR" altLang="en-US" sz="24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17FA73-553A-43EB-83D2-28AB5998F12C}"/>
              </a:ext>
            </a:extLst>
          </p:cNvPr>
          <p:cNvSpPr txBox="1"/>
          <p:nvPr/>
        </p:nvSpPr>
        <p:spPr>
          <a:xfrm>
            <a:off x="4558025" y="3876198"/>
            <a:ext cx="295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Doc2Vec embedding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30" name="Picture 6" descr="cosine similarity에 대한 이미지 검색결과">
            <a:extLst>
              <a:ext uri="{FF2B5EF4-FFF2-40B4-BE49-F238E27FC236}">
                <a16:creationId xmlns:a16="http://schemas.microsoft.com/office/drawing/2014/main" id="{48902A50-D8CE-49A4-8726-8E52ECDCC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113" y="4330077"/>
            <a:ext cx="2534911" cy="222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jaccard similarity에 대한 이미지 검색결과">
            <a:extLst>
              <a:ext uri="{FF2B5EF4-FFF2-40B4-BE49-F238E27FC236}">
                <a16:creationId xmlns:a16="http://schemas.microsoft.com/office/drawing/2014/main" id="{C8247B79-3390-47B6-A204-27F8D52D8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613" y="5132760"/>
            <a:ext cx="921396" cy="60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33C9CB1-780F-42A9-9D51-42BC263FE082}"/>
              </a:ext>
            </a:extLst>
          </p:cNvPr>
          <p:cNvCxnSpPr>
            <a:cxnSpLocks/>
          </p:cNvCxnSpPr>
          <p:nvPr/>
        </p:nvCxnSpPr>
        <p:spPr>
          <a:xfrm>
            <a:off x="9390312" y="4811398"/>
            <a:ext cx="0" cy="321362"/>
          </a:xfrm>
          <a:prstGeom prst="straightConnector1">
            <a:avLst/>
          </a:prstGeom>
          <a:ln w="38100">
            <a:solidFill>
              <a:srgbClr val="5A56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9988C4D-3FB4-423E-98D1-62A0F68144C9}"/>
              </a:ext>
            </a:extLst>
          </p:cNvPr>
          <p:cNvSpPr txBox="1"/>
          <p:nvPr/>
        </p:nvSpPr>
        <p:spPr>
          <a:xfrm>
            <a:off x="8069533" y="4730583"/>
            <a:ext cx="2953170" cy="265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         TOP  30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5" name="Picture 2" descr="cosine similarity에 대한 이미지 검색결과">
            <a:extLst>
              <a:ext uri="{FF2B5EF4-FFF2-40B4-BE49-F238E27FC236}">
                <a16:creationId xmlns:a16="http://schemas.microsoft.com/office/drawing/2014/main" id="{289DA183-F1E0-4BC5-ABF1-AC7313099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495" y="4130961"/>
            <a:ext cx="1391401" cy="77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679B478-18FF-4B5D-B5A3-F1CA2D9C9BFF}"/>
              </a:ext>
            </a:extLst>
          </p:cNvPr>
          <p:cNvCxnSpPr>
            <a:cxnSpLocks/>
          </p:cNvCxnSpPr>
          <p:nvPr/>
        </p:nvCxnSpPr>
        <p:spPr>
          <a:xfrm>
            <a:off x="9410411" y="5778276"/>
            <a:ext cx="0" cy="321362"/>
          </a:xfrm>
          <a:prstGeom prst="straightConnector1">
            <a:avLst/>
          </a:prstGeom>
          <a:ln w="38100">
            <a:solidFill>
              <a:srgbClr val="5A56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59CFA86-B6F1-4594-A575-A7D599C9DE60}"/>
              </a:ext>
            </a:extLst>
          </p:cNvPr>
          <p:cNvSpPr txBox="1"/>
          <p:nvPr/>
        </p:nvSpPr>
        <p:spPr>
          <a:xfrm>
            <a:off x="8197000" y="5843893"/>
            <a:ext cx="3154651" cy="266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      TOP 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999D00-07E8-4900-BF57-E60DBB372B36}"/>
              </a:ext>
            </a:extLst>
          </p:cNvPr>
          <p:cNvSpPr txBox="1"/>
          <p:nvPr/>
        </p:nvSpPr>
        <p:spPr>
          <a:xfrm>
            <a:off x="7871730" y="6151975"/>
            <a:ext cx="3288004" cy="430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2000"/>
              </a:lnSpc>
            </a:pPr>
            <a:r>
              <a:rPr lang="en-US" altLang="ko-KR" sz="1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Sim_Q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장애인 판정 받으려면 어떤 기준이 있나요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  <a:p>
            <a:pPr>
              <a:lnSpc>
                <a:spcPct val="112000"/>
              </a:lnSpc>
            </a:pP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A.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장애인 판정 기준은 다음과 같습니다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(⋯)</a:t>
            </a:r>
            <a:endParaRPr lang="ko-KR" alt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3950FA-54D5-4B2A-9E99-EDB58EB5D845}"/>
              </a:ext>
            </a:extLst>
          </p:cNvPr>
          <p:cNvSpPr txBox="1"/>
          <p:nvPr/>
        </p:nvSpPr>
        <p:spPr>
          <a:xfrm>
            <a:off x="8069533" y="3729576"/>
            <a:ext cx="2881327" cy="266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Q.</a:t>
            </a:r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장애인 판정 기준 어떻게 되나요</a:t>
            </a:r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3A45ADB-A2CB-48CC-8C77-8E33C6151BBE}"/>
              </a:ext>
            </a:extLst>
          </p:cNvPr>
          <p:cNvCxnSpPr>
            <a:cxnSpLocks/>
          </p:cNvCxnSpPr>
          <p:nvPr/>
        </p:nvCxnSpPr>
        <p:spPr>
          <a:xfrm>
            <a:off x="9390311" y="3964526"/>
            <a:ext cx="0" cy="321362"/>
          </a:xfrm>
          <a:prstGeom prst="straightConnector1">
            <a:avLst/>
          </a:prstGeom>
          <a:ln w="38100">
            <a:solidFill>
              <a:srgbClr val="5A56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グループ化 3">
            <a:extLst>
              <a:ext uri="{FF2B5EF4-FFF2-40B4-BE49-F238E27FC236}">
                <a16:creationId xmlns:a16="http://schemas.microsoft.com/office/drawing/2014/main" id="{D6060403-6054-4F28-A799-554622C4B4DF}"/>
              </a:ext>
            </a:extLst>
          </p:cNvPr>
          <p:cNvGrpSpPr/>
          <p:nvPr/>
        </p:nvGrpSpPr>
        <p:grpSpPr>
          <a:xfrm>
            <a:off x="304800" y="292100"/>
            <a:ext cx="5791200" cy="967740"/>
            <a:chOff x="254000" y="292100"/>
            <a:chExt cx="4025900" cy="609600"/>
          </a:xfrm>
        </p:grpSpPr>
        <p:sp>
          <p:nvSpPr>
            <p:cNvPr id="42" name="正方形/長方形 1">
              <a:extLst>
                <a:ext uri="{FF2B5EF4-FFF2-40B4-BE49-F238E27FC236}">
                  <a16:creationId xmlns:a16="http://schemas.microsoft.com/office/drawing/2014/main" id="{CB7AFD48-E196-4972-BD56-F728EEE9AB2A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2">
              <a:extLst>
                <a:ext uri="{FF2B5EF4-FFF2-40B4-BE49-F238E27FC236}">
                  <a16:creationId xmlns:a16="http://schemas.microsoft.com/office/drawing/2014/main" id="{0A2F7B7E-B55E-4074-B078-087534997E9F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4" name="テキスト ボックス 2">
            <a:extLst>
              <a:ext uri="{FF2B5EF4-FFF2-40B4-BE49-F238E27FC236}">
                <a16:creationId xmlns:a16="http://schemas.microsoft.com/office/drawing/2014/main" id="{CE4C88D8-1F95-48D9-963E-09267665625B}"/>
              </a:ext>
            </a:extLst>
          </p:cNvPr>
          <p:cNvSpPr txBox="1"/>
          <p:nvPr/>
        </p:nvSpPr>
        <p:spPr>
          <a:xfrm>
            <a:off x="852864" y="360471"/>
            <a:ext cx="30616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Similarity</a:t>
            </a:r>
            <a:endParaRPr kumimoji="1" lang="ja-JP" altLang="en-US" sz="4800" b="1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5282FF-61DF-40A3-B154-ABCBC3D39847}"/>
              </a:ext>
            </a:extLst>
          </p:cNvPr>
          <p:cNvSpPr/>
          <p:nvPr/>
        </p:nvSpPr>
        <p:spPr>
          <a:xfrm>
            <a:off x="718718" y="1441250"/>
            <a:ext cx="1014733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STEP1.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질문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Input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부터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Dataset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있는 질문과의 유사도를 구함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STEP2.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유사도의 경우 아래와 같은 방식으로 계산을 하였음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STEP3.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가장 유사도가 높은 질문의 답변을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Chatbot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답변으로 제시</a:t>
            </a:r>
          </a:p>
        </p:txBody>
      </p:sp>
    </p:spTree>
    <p:extLst>
      <p:ext uri="{BB962C8B-B14F-4D97-AF65-F5344CB8AC3E}">
        <p14:creationId xmlns:p14="http://schemas.microsoft.com/office/powerpoint/2010/main" val="3057889083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nip and Round Single Corner Rectangle 8">
            <a:extLst>
              <a:ext uri="{FF2B5EF4-FFF2-40B4-BE49-F238E27FC236}">
                <a16:creationId xmlns:a16="http://schemas.microsoft.com/office/drawing/2014/main" id="{067856B6-14CA-4F7B-B2C8-2F1359668306}"/>
              </a:ext>
            </a:extLst>
          </p:cNvPr>
          <p:cNvSpPr/>
          <p:nvPr/>
        </p:nvSpPr>
        <p:spPr>
          <a:xfrm rot="5400000">
            <a:off x="5377491" y="-1365418"/>
            <a:ext cx="930982" cy="8888036"/>
          </a:xfrm>
          <a:prstGeom prst="snipRoundRect">
            <a:avLst/>
          </a:prstGeom>
          <a:solidFill>
            <a:schemeClr val="bg1">
              <a:lumMod val="95000"/>
            </a:schemeClr>
          </a:solidFill>
          <a:ln w="101600">
            <a:noFill/>
          </a:ln>
          <a:effectLst>
            <a:outerShdw blurRad="266700" dist="38100" dir="5400000" sx="99000" sy="99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3A6E33-C4B6-4BDF-8036-E4CB3B76478C}"/>
              </a:ext>
            </a:extLst>
          </p:cNvPr>
          <p:cNvSpPr txBox="1"/>
          <p:nvPr/>
        </p:nvSpPr>
        <p:spPr>
          <a:xfrm>
            <a:off x="1700094" y="2822515"/>
            <a:ext cx="1229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584C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Trial1</a:t>
            </a:r>
            <a:endParaRPr lang="ko-KR" altLang="en-US" sz="3000" dirty="0">
              <a:solidFill>
                <a:srgbClr val="584C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8B136B-6808-4D64-8BF7-DF06D057E1B3}"/>
              </a:ext>
            </a:extLst>
          </p:cNvPr>
          <p:cNvSpPr txBox="1"/>
          <p:nvPr/>
        </p:nvSpPr>
        <p:spPr>
          <a:xfrm>
            <a:off x="2904830" y="2730182"/>
            <a:ext cx="6650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LDA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Topic modeling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으로 주제를 뽑고자 함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→ </a:t>
            </a:r>
            <a:r>
              <a:rPr lang="en-US" altLang="ko-KR" sz="36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</a:t>
            </a:r>
            <a:endParaRPr lang="ko-KR" altLang="en-US" sz="2400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6AB14A-08A1-42B6-90FE-A45B86F0B9EC}"/>
              </a:ext>
            </a:extLst>
          </p:cNvPr>
          <p:cNvSpPr txBox="1"/>
          <p:nvPr/>
        </p:nvSpPr>
        <p:spPr>
          <a:xfrm>
            <a:off x="426432" y="1757758"/>
            <a:ext cx="11339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유사도를 계산할 때 각 </a:t>
            </a:r>
            <a:r>
              <a:rPr lang="en-US" altLang="ko-KR" sz="3200" dirty="0">
                <a:highlight>
                  <a:srgbClr val="C2F9FF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Question</a:t>
            </a:r>
            <a:r>
              <a:rPr lang="ko-KR" altLang="en-US" sz="3200" dirty="0">
                <a:highlight>
                  <a:srgbClr val="C2F9FF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en-US" altLang="ko-KR" sz="3200" b="1" dirty="0">
                <a:highlight>
                  <a:srgbClr val="C2F9FF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topic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파악하여 활용하자</a:t>
            </a:r>
          </a:p>
        </p:txBody>
      </p:sp>
      <p:grpSp>
        <p:nvGrpSpPr>
          <p:cNvPr id="17" name="グループ化 3">
            <a:extLst>
              <a:ext uri="{FF2B5EF4-FFF2-40B4-BE49-F238E27FC236}">
                <a16:creationId xmlns:a16="http://schemas.microsoft.com/office/drawing/2014/main" id="{BF6D8AEA-2DF7-491D-A4CD-6B5A4F8E0088}"/>
              </a:ext>
            </a:extLst>
          </p:cNvPr>
          <p:cNvGrpSpPr/>
          <p:nvPr/>
        </p:nvGrpSpPr>
        <p:grpSpPr>
          <a:xfrm>
            <a:off x="295174" y="320976"/>
            <a:ext cx="6481011" cy="967740"/>
            <a:chOff x="254000" y="292100"/>
            <a:chExt cx="4025900" cy="609600"/>
          </a:xfrm>
        </p:grpSpPr>
        <p:sp>
          <p:nvSpPr>
            <p:cNvPr id="18" name="正方形/長方形 1">
              <a:extLst>
                <a:ext uri="{FF2B5EF4-FFF2-40B4-BE49-F238E27FC236}">
                  <a16:creationId xmlns:a16="http://schemas.microsoft.com/office/drawing/2014/main" id="{95FB85E6-718A-441D-B98B-60AA07CAD878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2">
              <a:extLst>
                <a:ext uri="{FF2B5EF4-FFF2-40B4-BE49-F238E27FC236}">
                  <a16:creationId xmlns:a16="http://schemas.microsoft.com/office/drawing/2014/main" id="{2BDE5E44-9C9C-4514-8199-2B8D6F9DF7E0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0" name="テキスト ボックス 2">
            <a:extLst>
              <a:ext uri="{FF2B5EF4-FFF2-40B4-BE49-F238E27FC236}">
                <a16:creationId xmlns:a16="http://schemas.microsoft.com/office/drawing/2014/main" id="{79F34C6E-F0A5-4C46-8D11-FC1CEA4F3565}"/>
              </a:ext>
            </a:extLst>
          </p:cNvPr>
          <p:cNvSpPr txBox="1"/>
          <p:nvPr/>
        </p:nvSpPr>
        <p:spPr>
          <a:xfrm>
            <a:off x="638543" y="375975"/>
            <a:ext cx="61376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Advanced Similarity</a:t>
            </a:r>
            <a:endParaRPr kumimoji="1" lang="ja-JP" altLang="en-US" sz="4800" b="1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Snip and Round Single Corner Rectangle 8">
            <a:extLst>
              <a:ext uri="{FF2B5EF4-FFF2-40B4-BE49-F238E27FC236}">
                <a16:creationId xmlns:a16="http://schemas.microsoft.com/office/drawing/2014/main" id="{1C100C37-96DA-4390-9F87-E40531A76B6A}"/>
              </a:ext>
            </a:extLst>
          </p:cNvPr>
          <p:cNvSpPr/>
          <p:nvPr/>
        </p:nvSpPr>
        <p:spPr>
          <a:xfrm rot="5400000">
            <a:off x="5377491" y="-141785"/>
            <a:ext cx="930982" cy="8888036"/>
          </a:xfrm>
          <a:prstGeom prst="snipRoundRect">
            <a:avLst/>
          </a:prstGeom>
          <a:solidFill>
            <a:schemeClr val="bg1">
              <a:lumMod val="95000"/>
            </a:schemeClr>
          </a:solidFill>
          <a:ln w="101600">
            <a:noFill/>
          </a:ln>
          <a:effectLst>
            <a:outerShdw blurRad="266700" dist="38100" dir="5400000" sx="99000" sy="99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6D5365-DB76-425C-A7E4-EAEE39695C0C}"/>
              </a:ext>
            </a:extLst>
          </p:cNvPr>
          <p:cNvSpPr txBox="1"/>
          <p:nvPr/>
        </p:nvSpPr>
        <p:spPr>
          <a:xfrm>
            <a:off x="1700094" y="4037183"/>
            <a:ext cx="12298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584C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Trial2</a:t>
            </a:r>
            <a:endParaRPr lang="ko-KR" altLang="en-US" sz="3000" dirty="0">
              <a:solidFill>
                <a:srgbClr val="584C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95F811-D20F-48E9-B87D-CECFFA49598C}"/>
              </a:ext>
            </a:extLst>
          </p:cNvPr>
          <p:cNvSpPr txBox="1"/>
          <p:nvPr/>
        </p:nvSpPr>
        <p:spPr>
          <a:xfrm>
            <a:off x="2890596" y="4083349"/>
            <a:ext cx="6335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장애인＇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token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주변 단어가 중심 주제일 것이다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1B3E73-4910-4D2A-89D8-3D8AA68C64B0}"/>
              </a:ext>
            </a:extLst>
          </p:cNvPr>
          <p:cNvSpPr/>
          <p:nvPr/>
        </p:nvSpPr>
        <p:spPr>
          <a:xfrm>
            <a:off x="3115237" y="5060376"/>
            <a:ext cx="514115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Ex1)</a:t>
            </a:r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혹시 고속버스도 </a:t>
            </a:r>
            <a:r>
              <a:rPr lang="ko-KR" altLang="en-US" sz="2200" dirty="0">
                <a:highlight>
                  <a:srgbClr val="C2F9FF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장애인</a:t>
            </a:r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200" dirty="0">
                <a:highlight>
                  <a:srgbClr val="00E6FE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할인</a:t>
            </a:r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되나요?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8CEB194-B566-4755-9A2D-BA343A1648E5}"/>
              </a:ext>
            </a:extLst>
          </p:cNvPr>
          <p:cNvSpPr/>
          <p:nvPr/>
        </p:nvSpPr>
        <p:spPr>
          <a:xfrm>
            <a:off x="3115237" y="5740149"/>
            <a:ext cx="404790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Ex2)</a:t>
            </a:r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200" dirty="0">
                <a:highlight>
                  <a:srgbClr val="C2F9FF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장애인 </a:t>
            </a:r>
            <a:r>
              <a:rPr lang="ko-KR" altLang="en-US" sz="2200" dirty="0">
                <a:highlight>
                  <a:srgbClr val="00E6FE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연금 </a:t>
            </a:r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어떻게 받나요</a:t>
            </a:r>
            <a:r>
              <a:rPr lang="en-US" altLang="ko-KR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2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84061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nip and Round Single Corner Rectangle 8">
            <a:extLst>
              <a:ext uri="{FF2B5EF4-FFF2-40B4-BE49-F238E27FC236}">
                <a16:creationId xmlns:a16="http://schemas.microsoft.com/office/drawing/2014/main" id="{004A383D-7F16-4430-A0B3-C3F7C1860183}"/>
              </a:ext>
            </a:extLst>
          </p:cNvPr>
          <p:cNvSpPr/>
          <p:nvPr/>
        </p:nvSpPr>
        <p:spPr>
          <a:xfrm rot="5400000">
            <a:off x="668810" y="1070342"/>
            <a:ext cx="5063177" cy="5791202"/>
          </a:xfrm>
          <a:prstGeom prst="snipRoundRect">
            <a:avLst>
              <a:gd name="adj1" fmla="val 0"/>
              <a:gd name="adj2" fmla="val 16667"/>
            </a:avLst>
          </a:prstGeom>
          <a:solidFill>
            <a:schemeClr val="bg1">
              <a:lumMod val="95000"/>
              <a:alpha val="64000"/>
            </a:schemeClr>
          </a:solidFill>
          <a:ln w="101600">
            <a:noFill/>
          </a:ln>
          <a:effectLst>
            <a:outerShdw blurRad="266700" dist="38100" dir="5400000" sx="99000" sy="99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66C77E-63F4-47DB-9C8F-00F5F5C9E5E6}"/>
              </a:ext>
            </a:extLst>
          </p:cNvPr>
          <p:cNvSpPr/>
          <p:nvPr/>
        </p:nvSpPr>
        <p:spPr>
          <a:xfrm>
            <a:off x="679938" y="1612919"/>
            <a:ext cx="1897017" cy="4294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장애인 특별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40D3653-FF8C-4BCA-936C-4D8E48B6E748}"/>
              </a:ext>
            </a:extLst>
          </p:cNvPr>
          <p:cNvSpPr/>
          <p:nvPr/>
        </p:nvSpPr>
        <p:spPr>
          <a:xfrm>
            <a:off x="679938" y="2223155"/>
            <a:ext cx="1897017" cy="4294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장애인 차량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6BE8EA9-000E-4146-A7A0-D579A5A16953}"/>
              </a:ext>
            </a:extLst>
          </p:cNvPr>
          <p:cNvSpPr/>
          <p:nvPr/>
        </p:nvSpPr>
        <p:spPr>
          <a:xfrm>
            <a:off x="679938" y="2833391"/>
            <a:ext cx="1897017" cy="4294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장애인 주차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E49BFEB-A227-42D0-A9F4-67A1AA810BE7}"/>
              </a:ext>
            </a:extLst>
          </p:cNvPr>
          <p:cNvSpPr/>
          <p:nvPr/>
        </p:nvSpPr>
        <p:spPr>
          <a:xfrm>
            <a:off x="679938" y="3443627"/>
            <a:ext cx="1897016" cy="4294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장애인 증명서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12DF222-1189-4E9D-804E-20B551AF1F25}"/>
              </a:ext>
            </a:extLst>
          </p:cNvPr>
          <p:cNvSpPr/>
          <p:nvPr/>
        </p:nvSpPr>
        <p:spPr>
          <a:xfrm>
            <a:off x="679938" y="4053863"/>
            <a:ext cx="1897016" cy="4294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장애인 등급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F256795-1432-4C15-B07B-A8C1EE707CE7}"/>
              </a:ext>
            </a:extLst>
          </p:cNvPr>
          <p:cNvSpPr/>
          <p:nvPr/>
        </p:nvSpPr>
        <p:spPr>
          <a:xfrm>
            <a:off x="679938" y="4664099"/>
            <a:ext cx="1897012" cy="4294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장애인 복지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7521CB1-75E6-43D1-8831-EE5DAB655D12}"/>
              </a:ext>
            </a:extLst>
          </p:cNvPr>
          <p:cNvSpPr/>
          <p:nvPr/>
        </p:nvSpPr>
        <p:spPr>
          <a:xfrm>
            <a:off x="679938" y="5274335"/>
            <a:ext cx="1897012" cy="4294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장애인 석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BBA916A-18AF-43CF-9DDB-42ADD0F9B379}"/>
              </a:ext>
            </a:extLst>
          </p:cNvPr>
          <p:cNvSpPr/>
          <p:nvPr/>
        </p:nvSpPr>
        <p:spPr>
          <a:xfrm>
            <a:off x="679938" y="5884571"/>
            <a:ext cx="1897012" cy="4294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장애인 공무원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64AF474-FE1B-4EC8-A240-9B04740C69DE}"/>
              </a:ext>
            </a:extLst>
          </p:cNvPr>
          <p:cNvSpPr/>
          <p:nvPr/>
        </p:nvSpPr>
        <p:spPr>
          <a:xfrm>
            <a:off x="3265976" y="1612922"/>
            <a:ext cx="1897016" cy="4294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장애인 택시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543473-ADBD-419F-99A1-87DB5AA6F98C}"/>
              </a:ext>
            </a:extLst>
          </p:cNvPr>
          <p:cNvSpPr/>
          <p:nvPr/>
        </p:nvSpPr>
        <p:spPr>
          <a:xfrm>
            <a:off x="3265976" y="4053866"/>
            <a:ext cx="1897012" cy="4294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장애인 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83C6F7E-4155-4F67-A5B9-8F6DE110F3B7}"/>
              </a:ext>
            </a:extLst>
          </p:cNvPr>
          <p:cNvSpPr/>
          <p:nvPr/>
        </p:nvSpPr>
        <p:spPr>
          <a:xfrm>
            <a:off x="3265976" y="3443630"/>
            <a:ext cx="1897013" cy="4294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장애인 인권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E763CBB-9DC0-4978-A1AD-9BDFA4F26EA1}"/>
              </a:ext>
            </a:extLst>
          </p:cNvPr>
          <p:cNvSpPr/>
          <p:nvPr/>
        </p:nvSpPr>
        <p:spPr>
          <a:xfrm>
            <a:off x="3265976" y="2833394"/>
            <a:ext cx="1897014" cy="4294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장애인 성폭행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D0CCF11-BD3A-458D-AC97-05172B7CF7E3}"/>
              </a:ext>
            </a:extLst>
          </p:cNvPr>
          <p:cNvSpPr/>
          <p:nvPr/>
        </p:nvSpPr>
        <p:spPr>
          <a:xfrm>
            <a:off x="3265976" y="2223158"/>
            <a:ext cx="1897015" cy="4294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장애인 소득공제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CC5B7CE-D52C-4BBF-897B-5D1371F040BA}"/>
              </a:ext>
            </a:extLst>
          </p:cNvPr>
          <p:cNvSpPr/>
          <p:nvPr/>
        </p:nvSpPr>
        <p:spPr>
          <a:xfrm>
            <a:off x="3265976" y="5274338"/>
            <a:ext cx="1897012" cy="4294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장애인 카드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B547D27-6743-43AF-95CD-73201EB7C622}"/>
              </a:ext>
            </a:extLst>
          </p:cNvPr>
          <p:cNvSpPr/>
          <p:nvPr/>
        </p:nvSpPr>
        <p:spPr>
          <a:xfrm>
            <a:off x="3265976" y="4664102"/>
            <a:ext cx="1897012" cy="4294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장애인 수급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B8D7FB9-0FF4-422F-A0BE-0B2849486019}"/>
              </a:ext>
            </a:extLst>
          </p:cNvPr>
          <p:cNvSpPr/>
          <p:nvPr/>
        </p:nvSpPr>
        <p:spPr>
          <a:xfrm>
            <a:off x="3265976" y="5884571"/>
            <a:ext cx="1897012" cy="4294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장애인 판정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5D964F-EC52-4C02-B86F-938E5112C850}"/>
              </a:ext>
            </a:extLst>
          </p:cNvPr>
          <p:cNvSpPr txBox="1"/>
          <p:nvPr/>
        </p:nvSpPr>
        <p:spPr>
          <a:xfrm>
            <a:off x="5420134" y="3319095"/>
            <a:ext cx="396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304EC3-D28A-4181-8459-112C5CA84FF3}"/>
              </a:ext>
            </a:extLst>
          </p:cNvPr>
          <p:cNvSpPr txBox="1"/>
          <p:nvPr/>
        </p:nvSpPr>
        <p:spPr>
          <a:xfrm>
            <a:off x="6725981" y="3127156"/>
            <a:ext cx="51612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등의 </a:t>
            </a:r>
            <a:r>
              <a:rPr lang="en-US" altLang="ko-KR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82</a:t>
            </a: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개의 </a:t>
            </a:r>
            <a:r>
              <a:rPr lang="en-US" altLang="ko-KR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topic </a:t>
            </a: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선정하여</a:t>
            </a:r>
            <a:endParaRPr lang="en-US" altLang="ko-KR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해당 </a:t>
            </a:r>
            <a:r>
              <a:rPr lang="en-US" altLang="ko-KR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topic</a:t>
            </a: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해당하는 글로만 유사도를 계산</a:t>
            </a:r>
          </a:p>
        </p:txBody>
      </p:sp>
      <p:grpSp>
        <p:nvGrpSpPr>
          <p:cNvPr id="32" name="グループ化 3">
            <a:extLst>
              <a:ext uri="{FF2B5EF4-FFF2-40B4-BE49-F238E27FC236}">
                <a16:creationId xmlns:a16="http://schemas.microsoft.com/office/drawing/2014/main" id="{BE9F60E5-BD78-4E60-90F0-81085DB338F3}"/>
              </a:ext>
            </a:extLst>
          </p:cNvPr>
          <p:cNvGrpSpPr/>
          <p:nvPr/>
        </p:nvGrpSpPr>
        <p:grpSpPr>
          <a:xfrm>
            <a:off x="295174" y="320976"/>
            <a:ext cx="6481011" cy="967740"/>
            <a:chOff x="254000" y="292100"/>
            <a:chExt cx="4025900" cy="609600"/>
          </a:xfrm>
        </p:grpSpPr>
        <p:sp>
          <p:nvSpPr>
            <p:cNvPr id="35" name="正方形/長方形 1">
              <a:extLst>
                <a:ext uri="{FF2B5EF4-FFF2-40B4-BE49-F238E27FC236}">
                  <a16:creationId xmlns:a16="http://schemas.microsoft.com/office/drawing/2014/main" id="{F42F308D-BB32-4111-AE6A-D14141CAC068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正方形/長方形 2">
              <a:extLst>
                <a:ext uri="{FF2B5EF4-FFF2-40B4-BE49-F238E27FC236}">
                  <a16:creationId xmlns:a16="http://schemas.microsoft.com/office/drawing/2014/main" id="{6421ECDC-EA1B-4FE7-9DAA-4B98B02631D5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テキスト ボックス 2">
            <a:extLst>
              <a:ext uri="{FF2B5EF4-FFF2-40B4-BE49-F238E27FC236}">
                <a16:creationId xmlns:a16="http://schemas.microsoft.com/office/drawing/2014/main" id="{394DA135-8827-4FB0-90ED-3B1C048DA002}"/>
              </a:ext>
            </a:extLst>
          </p:cNvPr>
          <p:cNvSpPr txBox="1"/>
          <p:nvPr/>
        </p:nvSpPr>
        <p:spPr>
          <a:xfrm>
            <a:off x="638543" y="375975"/>
            <a:ext cx="61376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Advanced Similarity</a:t>
            </a:r>
            <a:endParaRPr kumimoji="1" lang="ja-JP" altLang="en-US" sz="4800" b="1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6528266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nip and Round Single Corner Rectangle 8">
            <a:extLst>
              <a:ext uri="{FF2B5EF4-FFF2-40B4-BE49-F238E27FC236}">
                <a16:creationId xmlns:a16="http://schemas.microsoft.com/office/drawing/2014/main" id="{48C49742-2089-45AF-978F-ACA25860F3DE}"/>
              </a:ext>
            </a:extLst>
          </p:cNvPr>
          <p:cNvSpPr/>
          <p:nvPr/>
        </p:nvSpPr>
        <p:spPr>
          <a:xfrm rot="5400000">
            <a:off x="3465130" y="-1851482"/>
            <a:ext cx="5261740" cy="11887200"/>
          </a:xfrm>
          <a:prstGeom prst="snipRound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  <a:alpha val="64000"/>
            </a:schemeClr>
          </a:solidFill>
          <a:ln w="101600">
            <a:noFill/>
          </a:ln>
          <a:effectLst>
            <a:outerShdw blurRad="266700" dist="38100" dir="5400000" sx="99000" sy="99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AEED1EE-ABA2-40D1-9706-64314D9BB866}"/>
              </a:ext>
            </a:extLst>
          </p:cNvPr>
          <p:cNvSpPr/>
          <p:nvPr/>
        </p:nvSpPr>
        <p:spPr>
          <a:xfrm>
            <a:off x="4444555" y="2186616"/>
            <a:ext cx="3286125" cy="5143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Question</a:t>
            </a:r>
            <a:r>
              <a:rPr lang="ko-KR" altLang="en-US" sz="2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2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topic </a:t>
            </a:r>
            <a:r>
              <a:rPr lang="ko-KR" altLang="en-US" sz="2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찾기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C73C23A-7A19-4A21-8BD8-5A2664D9A35C}"/>
              </a:ext>
            </a:extLst>
          </p:cNvPr>
          <p:cNvSpPr/>
          <p:nvPr/>
        </p:nvSpPr>
        <p:spPr>
          <a:xfrm>
            <a:off x="7889093" y="3037558"/>
            <a:ext cx="2352675" cy="6572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Topic</a:t>
            </a:r>
            <a:r>
              <a:rPr lang="ko-KR" altLang="en-US" sz="2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token </a:t>
            </a:r>
            <a:r>
              <a:rPr lang="ko-KR" altLang="en-US" sz="2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존재 </a:t>
            </a:r>
            <a:r>
              <a:rPr lang="en-US" altLang="ko-KR" sz="2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endParaRPr lang="ko-KR" altLang="en-US" sz="20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941A7B4-9C67-4C7D-8ED9-80B85CA2A4FA}"/>
              </a:ext>
            </a:extLst>
          </p:cNvPr>
          <p:cNvSpPr/>
          <p:nvPr/>
        </p:nvSpPr>
        <p:spPr>
          <a:xfrm>
            <a:off x="1987122" y="3037558"/>
            <a:ext cx="2466463" cy="6572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Topic</a:t>
            </a:r>
            <a:r>
              <a:rPr lang="ko-KR" altLang="en-US" sz="2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token </a:t>
            </a:r>
            <a:r>
              <a:rPr lang="ko-KR" altLang="en-US" sz="2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존재 </a:t>
            </a:r>
            <a:r>
              <a:rPr lang="en-US" altLang="ko-KR" sz="2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</a:t>
            </a:r>
            <a:endParaRPr lang="ko-KR" altLang="en-US" sz="20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7BECC0CA-FBF3-433F-95DF-4BA93A64FB2A}"/>
              </a:ext>
            </a:extLst>
          </p:cNvPr>
          <p:cNvCxnSpPr>
            <a:cxnSpLocks/>
            <a:stCxn id="55" idx="2"/>
            <a:endCxn id="57" idx="0"/>
          </p:cNvCxnSpPr>
          <p:nvPr/>
        </p:nvCxnSpPr>
        <p:spPr>
          <a:xfrm rot="5400000">
            <a:off x="4485689" y="1435628"/>
            <a:ext cx="336595" cy="2867264"/>
          </a:xfrm>
          <a:prstGeom prst="bentConnector3">
            <a:avLst/>
          </a:prstGeom>
          <a:ln>
            <a:solidFill>
              <a:srgbClr val="A190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E5EA652A-2229-4475-8ED6-069C8A7D71A4}"/>
              </a:ext>
            </a:extLst>
          </p:cNvPr>
          <p:cNvCxnSpPr>
            <a:cxnSpLocks/>
            <a:stCxn id="55" idx="2"/>
            <a:endCxn id="56" idx="0"/>
          </p:cNvCxnSpPr>
          <p:nvPr/>
        </p:nvCxnSpPr>
        <p:spPr>
          <a:xfrm rot="16200000" flipH="1">
            <a:off x="7408227" y="1380353"/>
            <a:ext cx="336595" cy="2977813"/>
          </a:xfrm>
          <a:prstGeom prst="bentConnector3">
            <a:avLst/>
          </a:prstGeom>
          <a:ln>
            <a:solidFill>
              <a:srgbClr val="A190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3F559EF-B677-4AAF-AE10-F33D76923CBE}"/>
              </a:ext>
            </a:extLst>
          </p:cNvPr>
          <p:cNvCxnSpPr>
            <a:cxnSpLocks/>
            <a:stCxn id="57" idx="2"/>
            <a:endCxn id="61" idx="0"/>
          </p:cNvCxnSpPr>
          <p:nvPr/>
        </p:nvCxnSpPr>
        <p:spPr>
          <a:xfrm>
            <a:off x="3220354" y="3694784"/>
            <a:ext cx="0" cy="394512"/>
          </a:xfrm>
          <a:prstGeom prst="straightConnector1">
            <a:avLst/>
          </a:prstGeom>
          <a:ln>
            <a:solidFill>
              <a:srgbClr val="A190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4D7C7F4-7A74-4000-A7CD-76E76B2BCF59}"/>
              </a:ext>
            </a:extLst>
          </p:cNvPr>
          <p:cNvSpPr/>
          <p:nvPr/>
        </p:nvSpPr>
        <p:spPr>
          <a:xfrm>
            <a:off x="571118" y="4089296"/>
            <a:ext cx="5298471" cy="7810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동일한 </a:t>
            </a:r>
            <a:r>
              <a:rPr lang="en-US" altLang="ko-KR" sz="2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topic</a:t>
            </a:r>
            <a:r>
              <a:rPr lang="ko-KR" altLang="en-US" sz="2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2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 </a:t>
            </a:r>
            <a:r>
              <a:rPr lang="ko-KR" altLang="en-US" sz="2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 가장 높은 유사도를 구함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A74F86C-5D7B-4166-AD4D-A06A5E171DF8}"/>
              </a:ext>
            </a:extLst>
          </p:cNvPr>
          <p:cNvSpPr/>
          <p:nvPr/>
        </p:nvSpPr>
        <p:spPr>
          <a:xfrm>
            <a:off x="400949" y="6048372"/>
            <a:ext cx="2628896" cy="5009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Sim_Q</a:t>
            </a:r>
            <a:r>
              <a:rPr lang="ko-KR" altLang="en-US" sz="2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대응되는 </a:t>
            </a:r>
            <a:r>
              <a:rPr lang="en-US" altLang="ko-KR" sz="2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endParaRPr lang="ko-KR" altLang="en-US" sz="20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7212A7C-96EC-40B3-8688-437A0367BF68}"/>
              </a:ext>
            </a:extLst>
          </p:cNvPr>
          <p:cNvSpPr/>
          <p:nvPr/>
        </p:nvSpPr>
        <p:spPr>
          <a:xfrm>
            <a:off x="3375117" y="6048372"/>
            <a:ext cx="2555334" cy="5008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주제에 대응되는 </a:t>
            </a:r>
            <a:r>
              <a:rPr lang="en-US" altLang="ko-KR" sz="2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link</a:t>
            </a:r>
            <a:endParaRPr lang="ko-KR" altLang="en-US" sz="20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D59024A9-F2C5-4B17-B59A-DA820BC39058}"/>
              </a:ext>
            </a:extLst>
          </p:cNvPr>
          <p:cNvCxnSpPr>
            <a:cxnSpLocks/>
            <a:stCxn id="67" idx="2"/>
            <a:endCxn id="62" idx="0"/>
          </p:cNvCxnSpPr>
          <p:nvPr/>
        </p:nvCxnSpPr>
        <p:spPr>
          <a:xfrm rot="5400000">
            <a:off x="2155933" y="4983951"/>
            <a:ext cx="623886" cy="1504957"/>
          </a:xfrm>
          <a:prstGeom prst="bentConnector3">
            <a:avLst/>
          </a:prstGeom>
          <a:ln>
            <a:solidFill>
              <a:srgbClr val="A190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F3B0775D-C9D6-41DD-A58C-6287582FA27E}"/>
              </a:ext>
            </a:extLst>
          </p:cNvPr>
          <p:cNvCxnSpPr>
            <a:cxnSpLocks/>
            <a:stCxn id="67" idx="2"/>
            <a:endCxn id="63" idx="0"/>
          </p:cNvCxnSpPr>
          <p:nvPr/>
        </p:nvCxnSpPr>
        <p:spPr>
          <a:xfrm rot="16200000" flipH="1">
            <a:off x="3624626" y="5020214"/>
            <a:ext cx="623886" cy="1432430"/>
          </a:xfrm>
          <a:prstGeom prst="bentConnector3">
            <a:avLst/>
          </a:prstGeom>
          <a:ln>
            <a:solidFill>
              <a:srgbClr val="A190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51B0EA9-7DFE-4952-8C0F-9E1F7490CD67}"/>
              </a:ext>
            </a:extLst>
          </p:cNvPr>
          <p:cNvSpPr/>
          <p:nvPr/>
        </p:nvSpPr>
        <p:spPr>
          <a:xfrm>
            <a:off x="6648472" y="4123901"/>
            <a:ext cx="4833917" cy="6477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Total</a:t>
            </a:r>
            <a:r>
              <a:rPr lang="ko-KR" altLang="en-US" sz="2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 </a:t>
            </a:r>
            <a:r>
              <a:rPr lang="ko-KR" altLang="en-US" sz="2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 가장 높은 유사도를 구함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B4A2550-FE3D-47E6-8F76-E6E44D146099}"/>
              </a:ext>
            </a:extLst>
          </p:cNvPr>
          <p:cNvSpPr/>
          <p:nvPr/>
        </p:nvSpPr>
        <p:spPr>
          <a:xfrm>
            <a:off x="2044016" y="5067300"/>
            <a:ext cx="2352675" cy="3571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threshold</a:t>
            </a:r>
            <a:endParaRPr lang="ko-KR" altLang="en-US" sz="20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5C547A96-3C20-42A1-AA0B-C9B040EFEA6B}"/>
              </a:ext>
            </a:extLst>
          </p:cNvPr>
          <p:cNvCxnSpPr>
            <a:cxnSpLocks/>
            <a:stCxn id="61" idx="2"/>
            <a:endCxn id="67" idx="0"/>
          </p:cNvCxnSpPr>
          <p:nvPr/>
        </p:nvCxnSpPr>
        <p:spPr>
          <a:xfrm>
            <a:off x="3220354" y="4870343"/>
            <a:ext cx="0" cy="196957"/>
          </a:xfrm>
          <a:prstGeom prst="straightConnector1">
            <a:avLst/>
          </a:prstGeom>
          <a:ln>
            <a:solidFill>
              <a:srgbClr val="A190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D60480C-868B-4E6D-A6D6-0CE43F8F3C45}"/>
              </a:ext>
            </a:extLst>
          </p:cNvPr>
          <p:cNvSpPr/>
          <p:nvPr/>
        </p:nvSpPr>
        <p:spPr>
          <a:xfrm>
            <a:off x="6351684" y="6048374"/>
            <a:ext cx="2555334" cy="5008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Sim_Q</a:t>
            </a:r>
            <a:r>
              <a:rPr lang="ko-KR" altLang="en-US" sz="2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대응되는 </a:t>
            </a:r>
            <a:r>
              <a:rPr lang="en-US" altLang="ko-KR" sz="2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endParaRPr lang="ko-KR" altLang="en-US" sz="20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28B06F6-3AE1-4C1A-BE2B-3BD49621DE08}"/>
              </a:ext>
            </a:extLst>
          </p:cNvPr>
          <p:cNvSpPr/>
          <p:nvPr/>
        </p:nvSpPr>
        <p:spPr>
          <a:xfrm>
            <a:off x="9207031" y="6048374"/>
            <a:ext cx="2352675" cy="5008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재질문</a:t>
            </a:r>
            <a:r>
              <a:rPr lang="ko-KR" altLang="en-US" sz="2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요청</a:t>
            </a: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4F99547A-840E-42A4-9FA4-640C10D0150A}"/>
              </a:ext>
            </a:extLst>
          </p:cNvPr>
          <p:cNvCxnSpPr>
            <a:cxnSpLocks/>
            <a:stCxn id="73" idx="2"/>
            <a:endCxn id="69" idx="0"/>
          </p:cNvCxnSpPr>
          <p:nvPr/>
        </p:nvCxnSpPr>
        <p:spPr>
          <a:xfrm rot="5400000">
            <a:off x="8035448" y="5018391"/>
            <a:ext cx="623887" cy="1436079"/>
          </a:xfrm>
          <a:prstGeom prst="bentConnector3">
            <a:avLst/>
          </a:prstGeom>
          <a:ln>
            <a:solidFill>
              <a:srgbClr val="A190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F4AB3D23-7AA4-45AC-8A98-99660EEB881F}"/>
              </a:ext>
            </a:extLst>
          </p:cNvPr>
          <p:cNvCxnSpPr>
            <a:cxnSpLocks/>
            <a:stCxn id="73" idx="2"/>
            <a:endCxn id="70" idx="0"/>
          </p:cNvCxnSpPr>
          <p:nvPr/>
        </p:nvCxnSpPr>
        <p:spPr>
          <a:xfrm rot="16200000" flipH="1">
            <a:off x="9412456" y="5077460"/>
            <a:ext cx="623887" cy="1317939"/>
          </a:xfrm>
          <a:prstGeom prst="bentConnector3">
            <a:avLst/>
          </a:prstGeom>
          <a:ln>
            <a:solidFill>
              <a:srgbClr val="A190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E77AAC6-066B-443A-92F3-31F3A542DFB1}"/>
              </a:ext>
            </a:extLst>
          </p:cNvPr>
          <p:cNvSpPr/>
          <p:nvPr/>
        </p:nvSpPr>
        <p:spPr>
          <a:xfrm>
            <a:off x="7889092" y="5067300"/>
            <a:ext cx="2352675" cy="3571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threshold</a:t>
            </a:r>
            <a:endParaRPr lang="ko-KR" altLang="en-US" sz="20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5687647-231E-4E14-BDF3-8B85FDB02A7A}"/>
              </a:ext>
            </a:extLst>
          </p:cNvPr>
          <p:cNvCxnSpPr>
            <a:cxnSpLocks/>
            <a:stCxn id="66" idx="2"/>
            <a:endCxn id="73" idx="0"/>
          </p:cNvCxnSpPr>
          <p:nvPr/>
        </p:nvCxnSpPr>
        <p:spPr>
          <a:xfrm flipH="1">
            <a:off x="9065430" y="4771602"/>
            <a:ext cx="1" cy="295698"/>
          </a:xfrm>
          <a:prstGeom prst="straightConnector1">
            <a:avLst/>
          </a:prstGeom>
          <a:ln>
            <a:solidFill>
              <a:srgbClr val="A190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11C18ED2-3182-4C3B-8049-1187ED7FE02D}"/>
              </a:ext>
            </a:extLst>
          </p:cNvPr>
          <p:cNvCxnSpPr>
            <a:cxnSpLocks/>
            <a:stCxn id="56" idx="2"/>
            <a:endCxn id="66" idx="0"/>
          </p:cNvCxnSpPr>
          <p:nvPr/>
        </p:nvCxnSpPr>
        <p:spPr>
          <a:xfrm>
            <a:off x="9065431" y="3694783"/>
            <a:ext cx="0" cy="429118"/>
          </a:xfrm>
          <a:prstGeom prst="straightConnector1">
            <a:avLst/>
          </a:prstGeom>
          <a:ln>
            <a:solidFill>
              <a:srgbClr val="A190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FBC7F40-1845-40FB-86A4-F7C81B5E6A00}"/>
              </a:ext>
            </a:extLst>
          </p:cNvPr>
          <p:cNvSpPr/>
          <p:nvPr/>
        </p:nvSpPr>
        <p:spPr>
          <a:xfrm>
            <a:off x="8762998" y="152942"/>
            <a:ext cx="3276600" cy="4572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Length prediction model</a:t>
            </a:r>
            <a:endParaRPr lang="ko-KR" altLang="en-US" sz="20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39E3321-5473-42F9-8DF0-7649554A8F31}"/>
              </a:ext>
            </a:extLst>
          </p:cNvPr>
          <p:cNvSpPr/>
          <p:nvPr/>
        </p:nvSpPr>
        <p:spPr>
          <a:xfrm>
            <a:off x="5353833" y="1610350"/>
            <a:ext cx="1484384" cy="4190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 </a:t>
            </a:r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</a:t>
            </a: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0BCB2CF9-F536-49C1-A893-013004F2B94C}"/>
              </a:ext>
            </a:extLst>
          </p:cNvPr>
          <p:cNvCxnSpPr>
            <a:cxnSpLocks/>
            <a:stCxn id="77" idx="2"/>
            <a:endCxn id="55" idx="0"/>
          </p:cNvCxnSpPr>
          <p:nvPr/>
        </p:nvCxnSpPr>
        <p:spPr>
          <a:xfrm flipH="1">
            <a:off x="6087618" y="2029448"/>
            <a:ext cx="8407" cy="157168"/>
          </a:xfrm>
          <a:prstGeom prst="straightConnector1">
            <a:avLst/>
          </a:prstGeom>
          <a:ln>
            <a:solidFill>
              <a:srgbClr val="A190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グループ化 3">
            <a:extLst>
              <a:ext uri="{FF2B5EF4-FFF2-40B4-BE49-F238E27FC236}">
                <a16:creationId xmlns:a16="http://schemas.microsoft.com/office/drawing/2014/main" id="{9F270A32-AC13-4011-BC5B-1842F69B2416}"/>
              </a:ext>
            </a:extLst>
          </p:cNvPr>
          <p:cNvGrpSpPr/>
          <p:nvPr/>
        </p:nvGrpSpPr>
        <p:grpSpPr>
          <a:xfrm>
            <a:off x="295174" y="320976"/>
            <a:ext cx="6481011" cy="967740"/>
            <a:chOff x="254000" y="292100"/>
            <a:chExt cx="4025900" cy="609600"/>
          </a:xfrm>
        </p:grpSpPr>
        <p:sp>
          <p:nvSpPr>
            <p:cNvPr id="33" name="正方形/長方形 1">
              <a:extLst>
                <a:ext uri="{FF2B5EF4-FFF2-40B4-BE49-F238E27FC236}">
                  <a16:creationId xmlns:a16="http://schemas.microsoft.com/office/drawing/2014/main" id="{29723C7C-96CC-4173-B08C-32AA299E679C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2">
              <a:extLst>
                <a:ext uri="{FF2B5EF4-FFF2-40B4-BE49-F238E27FC236}">
                  <a16:creationId xmlns:a16="http://schemas.microsoft.com/office/drawing/2014/main" id="{958614B9-10D1-4B87-9782-20C67E7CBD71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5" name="テキスト ボックス 2">
            <a:extLst>
              <a:ext uri="{FF2B5EF4-FFF2-40B4-BE49-F238E27FC236}">
                <a16:creationId xmlns:a16="http://schemas.microsoft.com/office/drawing/2014/main" id="{1FBE9A10-74D1-4EF5-B53E-67729A463BD1}"/>
              </a:ext>
            </a:extLst>
          </p:cNvPr>
          <p:cNvSpPr txBox="1"/>
          <p:nvPr/>
        </p:nvSpPr>
        <p:spPr>
          <a:xfrm>
            <a:off x="638543" y="375975"/>
            <a:ext cx="61376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Advanced Similarity</a:t>
            </a:r>
            <a:endParaRPr kumimoji="1" lang="ja-JP" altLang="en-US" sz="4800" b="1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4243A6C2-1046-445B-92BE-6CE07419FC9E}"/>
              </a:ext>
            </a:extLst>
          </p:cNvPr>
          <p:cNvCxnSpPr>
            <a:cxnSpLocks/>
            <a:stCxn id="76" idx="2"/>
            <a:endCxn id="77" idx="0"/>
          </p:cNvCxnSpPr>
          <p:nvPr/>
        </p:nvCxnSpPr>
        <p:spPr>
          <a:xfrm rot="5400000">
            <a:off x="7748559" y="-1042390"/>
            <a:ext cx="1000207" cy="4305273"/>
          </a:xfrm>
          <a:prstGeom prst="bentConnector3">
            <a:avLst>
              <a:gd name="adj1" fmla="val 50000"/>
            </a:avLst>
          </a:prstGeom>
          <a:ln>
            <a:solidFill>
              <a:srgbClr val="A190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95292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04800" y="292100"/>
            <a:ext cx="5791200" cy="967740"/>
            <a:chOff x="254000" y="292100"/>
            <a:chExt cx="4025900" cy="609600"/>
          </a:xfrm>
        </p:grpSpPr>
        <p:sp>
          <p:nvSpPr>
            <p:cNvPr id="2" name="正方形/長方形 1"/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/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id="{6C1B9AC2-2F8C-4FD2-9D89-85BC84120D29}"/>
              </a:ext>
            </a:extLst>
          </p:cNvPr>
          <p:cNvSpPr txBox="1"/>
          <p:nvPr/>
        </p:nvSpPr>
        <p:spPr>
          <a:xfrm>
            <a:off x="852864" y="360471"/>
            <a:ext cx="39145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라운드 ExtraBold" panose="020B0600000101010101" pitchFamily="50" charset="-127"/>
              </a:rPr>
              <a:t>Transformer</a:t>
            </a:r>
            <a:endParaRPr kumimoji="1" lang="ja-JP" altLang="en-US" sz="4800" b="1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A464BFEA-4E97-4537-A372-12B38964823A}"/>
              </a:ext>
            </a:extLst>
          </p:cNvPr>
          <p:cNvCxnSpPr>
            <a:cxnSpLocks/>
            <a:stCxn id="11" idx="2"/>
            <a:endCxn id="23" idx="0"/>
          </p:cNvCxnSpPr>
          <p:nvPr/>
        </p:nvCxnSpPr>
        <p:spPr>
          <a:xfrm rot="16200000" flipH="1">
            <a:off x="7026268" y="1665294"/>
            <a:ext cx="1271588" cy="3132124"/>
          </a:xfrm>
          <a:prstGeom prst="bentConnector3">
            <a:avLst>
              <a:gd name="adj1" fmla="val 50000"/>
            </a:avLst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E9B61F5-2620-48F2-A2D5-5B460C99ED3C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9228124" y="4638457"/>
            <a:ext cx="0" cy="771307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7B7E6D2-5133-4F6E-9F1B-CEF85C60307A}"/>
              </a:ext>
            </a:extLst>
          </p:cNvPr>
          <p:cNvSpPr/>
          <p:nvPr/>
        </p:nvSpPr>
        <p:spPr>
          <a:xfrm>
            <a:off x="2327821" y="1824037"/>
            <a:ext cx="7536358" cy="771525"/>
          </a:xfrm>
          <a:prstGeom prst="round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rgbClr val="B1AEA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Length prediction model</a:t>
            </a:r>
            <a:endParaRPr lang="ko-KR" altLang="en-US" sz="2200" dirty="0">
              <a:solidFill>
                <a:srgbClr val="B1AEA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44BE225-AD85-42AD-8BC4-5C7503C6BD70}"/>
              </a:ext>
            </a:extLst>
          </p:cNvPr>
          <p:cNvSpPr/>
          <p:nvPr/>
        </p:nvSpPr>
        <p:spPr>
          <a:xfrm>
            <a:off x="1844967" y="3867150"/>
            <a:ext cx="2237815" cy="771307"/>
          </a:xfrm>
          <a:prstGeom prst="roundRect">
            <a:avLst/>
          </a:prstGeom>
          <a:solidFill>
            <a:schemeClr val="bg1">
              <a:lumMod val="8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30 </a:t>
            </a:r>
            <a:r>
              <a:rPr lang="ko-KR" altLang="en-US" sz="2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이상</a:t>
            </a:r>
            <a:endParaRPr lang="en-US" altLang="ko-KR" sz="2200" dirty="0">
              <a:solidFill>
                <a:schemeClr val="tx2">
                  <a:lumMod val="40000"/>
                  <a:lumOff val="6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(Class 1)</a:t>
            </a:r>
            <a:endParaRPr lang="ko-KR" altLang="en-US" sz="2200" dirty="0">
              <a:solidFill>
                <a:schemeClr val="tx2">
                  <a:lumMod val="40000"/>
                  <a:lumOff val="6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4AB155B-72DD-4BFF-B52F-2FF7A36497EC}"/>
              </a:ext>
            </a:extLst>
          </p:cNvPr>
          <p:cNvSpPr/>
          <p:nvPr/>
        </p:nvSpPr>
        <p:spPr>
          <a:xfrm>
            <a:off x="8109216" y="3867150"/>
            <a:ext cx="2237815" cy="77130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30 </a:t>
            </a:r>
            <a:r>
              <a:rPr lang="ko-KR" altLang="en-US" sz="2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미만</a:t>
            </a:r>
            <a:endParaRPr lang="en-US" altLang="ko-KR" sz="2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(Class 0)</a:t>
            </a:r>
            <a:endParaRPr lang="ko-KR" altLang="en-US" sz="2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F836F9A-54C9-4AAF-96D7-57F6F51AE53C}"/>
              </a:ext>
            </a:extLst>
          </p:cNvPr>
          <p:cNvSpPr/>
          <p:nvPr/>
        </p:nvSpPr>
        <p:spPr>
          <a:xfrm>
            <a:off x="8109216" y="5409764"/>
            <a:ext cx="2237815" cy="77130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DL</a:t>
            </a:r>
            <a:endParaRPr lang="ko-KR" altLang="en-US" sz="22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E0A45AB-0B20-4886-B9EB-32C1CCF19A9D}"/>
              </a:ext>
            </a:extLst>
          </p:cNvPr>
          <p:cNvSpPr/>
          <p:nvPr/>
        </p:nvSpPr>
        <p:spPr>
          <a:xfrm>
            <a:off x="1844966" y="5423506"/>
            <a:ext cx="2237815" cy="771307"/>
          </a:xfrm>
          <a:prstGeom prst="roundRect">
            <a:avLst/>
          </a:prstGeom>
          <a:solidFill>
            <a:schemeClr val="accent5">
              <a:lumMod val="40000"/>
              <a:lumOff val="6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Similarity</a:t>
            </a:r>
            <a:endParaRPr lang="ko-KR" altLang="en-US" sz="2200" dirty="0">
              <a:solidFill>
                <a:schemeClr val="tx2">
                  <a:lumMod val="40000"/>
                  <a:lumOff val="6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CA9A5C26-B15F-4AD5-8028-A5574B801191}"/>
              </a:ext>
            </a:extLst>
          </p:cNvPr>
          <p:cNvCxnSpPr>
            <a:cxnSpLocks/>
            <a:stCxn id="11" idx="2"/>
            <a:endCxn id="18" idx="0"/>
          </p:cNvCxnSpPr>
          <p:nvPr/>
        </p:nvCxnSpPr>
        <p:spPr>
          <a:xfrm rot="5400000">
            <a:off x="3894144" y="1665294"/>
            <a:ext cx="1271588" cy="3132125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75000"/>
                <a:alpha val="54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9AE6F1D-29F4-4A7C-829F-892714276ACD}"/>
              </a:ext>
            </a:extLst>
          </p:cNvPr>
          <p:cNvCxnSpPr>
            <a:cxnSpLocks/>
            <a:stCxn id="18" idx="2"/>
            <a:endCxn id="30" idx="0"/>
          </p:cNvCxnSpPr>
          <p:nvPr/>
        </p:nvCxnSpPr>
        <p:spPr>
          <a:xfrm flipH="1">
            <a:off x="2963874" y="4638457"/>
            <a:ext cx="1" cy="785049"/>
          </a:xfrm>
          <a:prstGeom prst="straightConnector1">
            <a:avLst/>
          </a:prstGeom>
          <a:ln w="38100">
            <a:solidFill>
              <a:schemeClr val="bg1">
                <a:lumMod val="75000"/>
                <a:alpha val="54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893453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04799" y="292100"/>
            <a:ext cx="7477847" cy="967740"/>
            <a:chOff x="254000" y="292100"/>
            <a:chExt cx="4025900" cy="609600"/>
          </a:xfrm>
        </p:grpSpPr>
        <p:sp>
          <p:nvSpPr>
            <p:cNvPr id="2" name="正方形/長方形 1"/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/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id="{6C1B9AC2-2F8C-4FD2-9D89-85BC84120D29}"/>
              </a:ext>
            </a:extLst>
          </p:cNvPr>
          <p:cNvSpPr txBox="1"/>
          <p:nvPr/>
        </p:nvSpPr>
        <p:spPr>
          <a:xfrm>
            <a:off x="852864" y="360471"/>
            <a:ext cx="69297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라운드 ExtraBold" panose="020B0600000101010101" pitchFamily="50" charset="-127"/>
              </a:rPr>
              <a:t>Transformer : Encoder</a:t>
            </a:r>
            <a:endParaRPr kumimoji="1" lang="ja-JP" altLang="en-US" sz="4800" b="1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A994DED-CBA1-4216-B92F-498A1959BF77}"/>
              </a:ext>
            </a:extLst>
          </p:cNvPr>
          <p:cNvSpPr/>
          <p:nvPr/>
        </p:nvSpPr>
        <p:spPr>
          <a:xfrm>
            <a:off x="958888" y="2002290"/>
            <a:ext cx="814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장애인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9A82250-3011-4C2D-AB68-BCF64F0773B9}"/>
              </a:ext>
            </a:extLst>
          </p:cNvPr>
          <p:cNvSpPr/>
          <p:nvPr/>
        </p:nvSpPr>
        <p:spPr>
          <a:xfrm>
            <a:off x="637558" y="2349447"/>
            <a:ext cx="10246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76A6DBD-242B-4156-8749-6F3DF63924E2}"/>
              </a:ext>
            </a:extLst>
          </p:cNvPr>
          <p:cNvSpPr/>
          <p:nvPr/>
        </p:nvSpPr>
        <p:spPr>
          <a:xfrm>
            <a:off x="1063886" y="2684971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구역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E270F27-E5E4-4972-BD6A-7F109B9D1DFA}"/>
              </a:ext>
            </a:extLst>
          </p:cNvPr>
          <p:cNvSpPr/>
          <p:nvPr/>
        </p:nvSpPr>
        <p:spPr>
          <a:xfrm>
            <a:off x="1134327" y="3035834"/>
            <a:ext cx="394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4D8B5F-B28A-443C-93A3-F4032D0BA2AE}"/>
              </a:ext>
            </a:extLst>
          </p:cNvPr>
          <p:cNvSpPr/>
          <p:nvPr/>
        </p:nvSpPr>
        <p:spPr>
          <a:xfrm>
            <a:off x="1063886" y="3385481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7A41486-FD79-4745-B0E7-B774332EDD95}"/>
              </a:ext>
            </a:extLst>
          </p:cNvPr>
          <p:cNvSpPr/>
          <p:nvPr/>
        </p:nvSpPr>
        <p:spPr>
          <a:xfrm>
            <a:off x="1063939" y="3699464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하면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A1E720E-B954-40C8-B577-909A20379DF8}"/>
              </a:ext>
            </a:extLst>
          </p:cNvPr>
          <p:cNvSpPr/>
          <p:nvPr/>
        </p:nvSpPr>
        <p:spPr>
          <a:xfrm>
            <a:off x="997311" y="4085070"/>
            <a:ext cx="814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어떻게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A54412D-32E4-4C37-8D67-A0B7805485F4}"/>
              </a:ext>
            </a:extLst>
          </p:cNvPr>
          <p:cNvSpPr/>
          <p:nvPr/>
        </p:nvSpPr>
        <p:spPr>
          <a:xfrm>
            <a:off x="995997" y="4432227"/>
            <a:ext cx="814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되나요</a:t>
            </a: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D7D57CB8-B58A-4ECD-854A-C6F379AE6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418743"/>
              </p:ext>
            </p:extLst>
          </p:nvPr>
        </p:nvGraphicFramePr>
        <p:xfrm>
          <a:off x="1865850" y="1986782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21" name="표 6">
            <a:extLst>
              <a:ext uri="{FF2B5EF4-FFF2-40B4-BE49-F238E27FC236}">
                <a16:creationId xmlns:a16="http://schemas.microsoft.com/office/drawing/2014/main" id="{76916FC3-BC10-4462-84A1-19DEBEA992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520633"/>
              </p:ext>
            </p:extLst>
          </p:nvPr>
        </p:nvGraphicFramePr>
        <p:xfrm>
          <a:off x="1865850" y="2338461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24" name="표 6">
            <a:extLst>
              <a:ext uri="{FF2B5EF4-FFF2-40B4-BE49-F238E27FC236}">
                <a16:creationId xmlns:a16="http://schemas.microsoft.com/office/drawing/2014/main" id="{96FD8E44-AA04-4125-A5CE-3FFE588223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170158"/>
              </p:ext>
            </p:extLst>
          </p:nvPr>
        </p:nvGraphicFramePr>
        <p:xfrm>
          <a:off x="1865850" y="2684971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26" name="표 6">
            <a:extLst>
              <a:ext uri="{FF2B5EF4-FFF2-40B4-BE49-F238E27FC236}">
                <a16:creationId xmlns:a16="http://schemas.microsoft.com/office/drawing/2014/main" id="{AC1C9AA3-821A-4F31-88B0-CCD484EA35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47257"/>
              </p:ext>
            </p:extLst>
          </p:nvPr>
        </p:nvGraphicFramePr>
        <p:xfrm>
          <a:off x="1865850" y="3027739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AD8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898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42" name="표 6">
            <a:extLst>
              <a:ext uri="{FF2B5EF4-FFF2-40B4-BE49-F238E27FC236}">
                <a16:creationId xmlns:a16="http://schemas.microsoft.com/office/drawing/2014/main" id="{AADA8D49-72A3-457E-A6AF-A19DA7EB56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09919"/>
              </p:ext>
            </p:extLst>
          </p:nvPr>
        </p:nvGraphicFramePr>
        <p:xfrm>
          <a:off x="1864536" y="3389806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31" name="표 6">
            <a:extLst>
              <a:ext uri="{FF2B5EF4-FFF2-40B4-BE49-F238E27FC236}">
                <a16:creationId xmlns:a16="http://schemas.microsoft.com/office/drawing/2014/main" id="{275FA2B8-EDC5-4FDE-9FF9-FC9121BEE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247450"/>
              </p:ext>
            </p:extLst>
          </p:nvPr>
        </p:nvGraphicFramePr>
        <p:xfrm>
          <a:off x="1864536" y="3758446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7EB9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AADD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EB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37" name="표 6">
            <a:extLst>
              <a:ext uri="{FF2B5EF4-FFF2-40B4-BE49-F238E27FC236}">
                <a16:creationId xmlns:a16="http://schemas.microsoft.com/office/drawing/2014/main" id="{18FAC229-3622-40D6-A259-AE92299AC7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368393"/>
              </p:ext>
            </p:extLst>
          </p:nvPr>
        </p:nvGraphicFramePr>
        <p:xfrm>
          <a:off x="1864536" y="4118742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A8DAA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59D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CC9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40" name="표 6">
            <a:extLst>
              <a:ext uri="{FF2B5EF4-FFF2-40B4-BE49-F238E27FC236}">
                <a16:creationId xmlns:a16="http://schemas.microsoft.com/office/drawing/2014/main" id="{7F13055F-7EB8-4BFC-95F6-C924566BEC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482135"/>
              </p:ext>
            </p:extLst>
          </p:nvPr>
        </p:nvGraphicFramePr>
        <p:xfrm>
          <a:off x="1864536" y="4474208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EF0A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AE97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16F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43" name="표 6">
            <a:extLst>
              <a:ext uri="{FF2B5EF4-FFF2-40B4-BE49-F238E27FC236}">
                <a16:creationId xmlns:a16="http://schemas.microsoft.com/office/drawing/2014/main" id="{042E92BA-95A9-4987-9829-8C90F9655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396315"/>
              </p:ext>
            </p:extLst>
          </p:nvPr>
        </p:nvGraphicFramePr>
        <p:xfrm>
          <a:off x="3926823" y="1302645"/>
          <a:ext cx="71780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44" name="표 6">
            <a:extLst>
              <a:ext uri="{FF2B5EF4-FFF2-40B4-BE49-F238E27FC236}">
                <a16:creationId xmlns:a16="http://schemas.microsoft.com/office/drawing/2014/main" id="{464C1D1F-35B8-47AD-9732-3D1D52C8C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195463"/>
              </p:ext>
            </p:extLst>
          </p:nvPr>
        </p:nvGraphicFramePr>
        <p:xfrm>
          <a:off x="3926823" y="1671285"/>
          <a:ext cx="71780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7EB9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AAD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45" name="표 6">
            <a:extLst>
              <a:ext uri="{FF2B5EF4-FFF2-40B4-BE49-F238E27FC236}">
                <a16:creationId xmlns:a16="http://schemas.microsoft.com/office/drawing/2014/main" id="{37824757-180A-42D7-9C3B-8108919C8C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498293"/>
              </p:ext>
            </p:extLst>
          </p:nvPr>
        </p:nvGraphicFramePr>
        <p:xfrm>
          <a:off x="3926823" y="2031581"/>
          <a:ext cx="71780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A8DAA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59D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46" name="표 6">
            <a:extLst>
              <a:ext uri="{FF2B5EF4-FFF2-40B4-BE49-F238E27FC236}">
                <a16:creationId xmlns:a16="http://schemas.microsoft.com/office/drawing/2014/main" id="{54DF58E3-8367-48B1-89C5-6E6F0E148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060224"/>
              </p:ext>
            </p:extLst>
          </p:nvPr>
        </p:nvGraphicFramePr>
        <p:xfrm>
          <a:off x="3928137" y="2767185"/>
          <a:ext cx="71780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</a:tblGrid>
              <a:tr h="3330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47" name="표 6">
            <a:extLst>
              <a:ext uri="{FF2B5EF4-FFF2-40B4-BE49-F238E27FC236}">
                <a16:creationId xmlns:a16="http://schemas.microsoft.com/office/drawing/2014/main" id="{551AE4FF-F893-405D-B7CE-58107836E2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952305"/>
              </p:ext>
            </p:extLst>
          </p:nvPr>
        </p:nvGraphicFramePr>
        <p:xfrm>
          <a:off x="3926823" y="3135825"/>
          <a:ext cx="71780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</a:tblGrid>
              <a:tr h="3330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AD8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48" name="표 6">
            <a:extLst>
              <a:ext uri="{FF2B5EF4-FFF2-40B4-BE49-F238E27FC236}">
                <a16:creationId xmlns:a16="http://schemas.microsoft.com/office/drawing/2014/main" id="{D3706916-C18E-463F-8502-925AFFDCD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258074"/>
              </p:ext>
            </p:extLst>
          </p:nvPr>
        </p:nvGraphicFramePr>
        <p:xfrm>
          <a:off x="3926823" y="3494322"/>
          <a:ext cx="71780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</a:tblGrid>
              <a:tr h="3330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7EB9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AAD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49" name="표 6">
            <a:extLst>
              <a:ext uri="{FF2B5EF4-FFF2-40B4-BE49-F238E27FC236}">
                <a16:creationId xmlns:a16="http://schemas.microsoft.com/office/drawing/2014/main" id="{7CD6B2AC-14E5-4CD0-B38E-0E854AEA4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18638"/>
              </p:ext>
            </p:extLst>
          </p:nvPr>
        </p:nvGraphicFramePr>
        <p:xfrm>
          <a:off x="3928137" y="4705685"/>
          <a:ext cx="71780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898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50" name="표 6">
            <a:extLst>
              <a:ext uri="{FF2B5EF4-FFF2-40B4-BE49-F238E27FC236}">
                <a16:creationId xmlns:a16="http://schemas.microsoft.com/office/drawing/2014/main" id="{1C11DC13-6EC5-43EF-8ADA-FC97563F2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223028"/>
              </p:ext>
            </p:extLst>
          </p:nvPr>
        </p:nvGraphicFramePr>
        <p:xfrm>
          <a:off x="3926823" y="5057956"/>
          <a:ext cx="71780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7EB9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EB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51" name="표 6">
            <a:extLst>
              <a:ext uri="{FF2B5EF4-FFF2-40B4-BE49-F238E27FC236}">
                <a16:creationId xmlns:a16="http://schemas.microsoft.com/office/drawing/2014/main" id="{FD5AFD79-33B5-4121-84C5-49832EB9DF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546099"/>
              </p:ext>
            </p:extLst>
          </p:nvPr>
        </p:nvGraphicFramePr>
        <p:xfrm>
          <a:off x="3926823" y="5409831"/>
          <a:ext cx="71780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AE97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16F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52" name="표 6">
            <a:extLst>
              <a:ext uri="{FF2B5EF4-FFF2-40B4-BE49-F238E27FC236}">
                <a16:creationId xmlns:a16="http://schemas.microsoft.com/office/drawing/2014/main" id="{4BE78526-AAB7-4CD0-B019-3407937F63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793403"/>
              </p:ext>
            </p:extLst>
          </p:nvPr>
        </p:nvGraphicFramePr>
        <p:xfrm>
          <a:off x="8796001" y="2690352"/>
          <a:ext cx="71780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53" name="표 6">
            <a:extLst>
              <a:ext uri="{FF2B5EF4-FFF2-40B4-BE49-F238E27FC236}">
                <a16:creationId xmlns:a16="http://schemas.microsoft.com/office/drawing/2014/main" id="{16A31234-C8BC-4F0C-B7F0-9A5153661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991152"/>
              </p:ext>
            </p:extLst>
          </p:nvPr>
        </p:nvGraphicFramePr>
        <p:xfrm>
          <a:off x="8796001" y="3058992"/>
          <a:ext cx="71780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699E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AAD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54" name="표 6">
            <a:extLst>
              <a:ext uri="{FF2B5EF4-FFF2-40B4-BE49-F238E27FC236}">
                <a16:creationId xmlns:a16="http://schemas.microsoft.com/office/drawing/2014/main" id="{B1E37ABE-16A9-4068-BF73-E72D327AA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842199"/>
              </p:ext>
            </p:extLst>
          </p:nvPr>
        </p:nvGraphicFramePr>
        <p:xfrm>
          <a:off x="8793219" y="3410134"/>
          <a:ext cx="71780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A8DAA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CC8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55" name="표 6">
            <a:extLst>
              <a:ext uri="{FF2B5EF4-FFF2-40B4-BE49-F238E27FC236}">
                <a16:creationId xmlns:a16="http://schemas.microsoft.com/office/drawing/2014/main" id="{0EE664A8-B57D-4429-86AF-6C042D946B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717567"/>
              </p:ext>
            </p:extLst>
          </p:nvPr>
        </p:nvGraphicFramePr>
        <p:xfrm>
          <a:off x="9521966" y="2690352"/>
          <a:ext cx="71780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</a:tblGrid>
              <a:tr h="3330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EE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771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56" name="표 6">
            <a:extLst>
              <a:ext uri="{FF2B5EF4-FFF2-40B4-BE49-F238E27FC236}">
                <a16:creationId xmlns:a16="http://schemas.microsoft.com/office/drawing/2014/main" id="{606A4DA9-30FD-45B8-8F96-13F0C76763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892612"/>
              </p:ext>
            </p:extLst>
          </p:nvPr>
        </p:nvGraphicFramePr>
        <p:xfrm>
          <a:off x="9521966" y="3052706"/>
          <a:ext cx="71780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</a:tblGrid>
              <a:tr h="3330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6733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CA4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57" name="표 6">
            <a:extLst>
              <a:ext uri="{FF2B5EF4-FFF2-40B4-BE49-F238E27FC236}">
                <a16:creationId xmlns:a16="http://schemas.microsoft.com/office/drawing/2014/main" id="{01206035-95D7-485A-A476-9FA1F4B521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51076"/>
              </p:ext>
            </p:extLst>
          </p:nvPr>
        </p:nvGraphicFramePr>
        <p:xfrm>
          <a:off x="9520498" y="3405435"/>
          <a:ext cx="71780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</a:tblGrid>
              <a:tr h="3330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08E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AAD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58" name="표 6">
            <a:extLst>
              <a:ext uri="{FF2B5EF4-FFF2-40B4-BE49-F238E27FC236}">
                <a16:creationId xmlns:a16="http://schemas.microsoft.com/office/drawing/2014/main" id="{6631DFFC-2F06-422E-AD60-2A4024F518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526291"/>
              </p:ext>
            </p:extLst>
          </p:nvPr>
        </p:nvGraphicFramePr>
        <p:xfrm>
          <a:off x="10854326" y="2688724"/>
          <a:ext cx="71780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AC1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59" name="표 6">
            <a:extLst>
              <a:ext uri="{FF2B5EF4-FFF2-40B4-BE49-F238E27FC236}">
                <a16:creationId xmlns:a16="http://schemas.microsoft.com/office/drawing/2014/main" id="{175FA359-4BA6-401D-BFD7-2C7D3AAD93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111831"/>
              </p:ext>
            </p:extLst>
          </p:nvPr>
        </p:nvGraphicFramePr>
        <p:xfrm>
          <a:off x="10854326" y="3052706"/>
          <a:ext cx="71780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7EB9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EB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60" name="표 6">
            <a:extLst>
              <a:ext uri="{FF2B5EF4-FFF2-40B4-BE49-F238E27FC236}">
                <a16:creationId xmlns:a16="http://schemas.microsoft.com/office/drawing/2014/main" id="{7D69642F-C851-46DD-8358-A143E68629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699342"/>
              </p:ext>
            </p:extLst>
          </p:nvPr>
        </p:nvGraphicFramePr>
        <p:xfrm>
          <a:off x="10854665" y="3402507"/>
          <a:ext cx="71780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AE97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FBB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61" name="표 6">
            <a:extLst>
              <a:ext uri="{FF2B5EF4-FFF2-40B4-BE49-F238E27FC236}">
                <a16:creationId xmlns:a16="http://schemas.microsoft.com/office/drawing/2014/main" id="{F7BBA485-384E-4CFB-AEFF-EADDD4E4DB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212729"/>
              </p:ext>
            </p:extLst>
          </p:nvPr>
        </p:nvGraphicFramePr>
        <p:xfrm>
          <a:off x="4776922" y="1302645"/>
          <a:ext cx="71780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62" name="표 6">
            <a:extLst>
              <a:ext uri="{FF2B5EF4-FFF2-40B4-BE49-F238E27FC236}">
                <a16:creationId xmlns:a16="http://schemas.microsoft.com/office/drawing/2014/main" id="{89EE694C-80D3-438B-852B-29E8F2C9EF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877772"/>
              </p:ext>
            </p:extLst>
          </p:nvPr>
        </p:nvGraphicFramePr>
        <p:xfrm>
          <a:off x="4776922" y="1671285"/>
          <a:ext cx="71780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7EB9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AAD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63" name="표 6">
            <a:extLst>
              <a:ext uri="{FF2B5EF4-FFF2-40B4-BE49-F238E27FC236}">
                <a16:creationId xmlns:a16="http://schemas.microsoft.com/office/drawing/2014/main" id="{90020B0A-A5CF-408A-82A7-2BDA04118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425571"/>
              </p:ext>
            </p:extLst>
          </p:nvPr>
        </p:nvGraphicFramePr>
        <p:xfrm>
          <a:off x="4776922" y="2031581"/>
          <a:ext cx="71780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A8DAA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59D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64" name="표 6">
            <a:extLst>
              <a:ext uri="{FF2B5EF4-FFF2-40B4-BE49-F238E27FC236}">
                <a16:creationId xmlns:a16="http://schemas.microsoft.com/office/drawing/2014/main" id="{1CD0DD16-5D1E-436F-93F5-D16015625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064406"/>
              </p:ext>
            </p:extLst>
          </p:nvPr>
        </p:nvGraphicFramePr>
        <p:xfrm>
          <a:off x="4778236" y="2767185"/>
          <a:ext cx="71780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</a:tblGrid>
              <a:tr h="3330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65" name="표 6">
            <a:extLst>
              <a:ext uri="{FF2B5EF4-FFF2-40B4-BE49-F238E27FC236}">
                <a16:creationId xmlns:a16="http://schemas.microsoft.com/office/drawing/2014/main" id="{D2CDA7D7-CCFF-4EED-86C5-D6D1FD9711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905086"/>
              </p:ext>
            </p:extLst>
          </p:nvPr>
        </p:nvGraphicFramePr>
        <p:xfrm>
          <a:off x="4776922" y="3135825"/>
          <a:ext cx="71780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</a:tblGrid>
              <a:tr h="3330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AD8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66" name="표 6">
            <a:extLst>
              <a:ext uri="{FF2B5EF4-FFF2-40B4-BE49-F238E27FC236}">
                <a16:creationId xmlns:a16="http://schemas.microsoft.com/office/drawing/2014/main" id="{7FD5E9AE-F4B6-46EE-8BBC-A7CDDB084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392336"/>
              </p:ext>
            </p:extLst>
          </p:nvPr>
        </p:nvGraphicFramePr>
        <p:xfrm>
          <a:off x="4776922" y="3494322"/>
          <a:ext cx="71780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</a:tblGrid>
              <a:tr h="3330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7EB9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AAD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67" name="표 6">
            <a:extLst>
              <a:ext uri="{FF2B5EF4-FFF2-40B4-BE49-F238E27FC236}">
                <a16:creationId xmlns:a16="http://schemas.microsoft.com/office/drawing/2014/main" id="{E0550E5D-E5C3-4894-9C89-3E05577F06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689231"/>
              </p:ext>
            </p:extLst>
          </p:nvPr>
        </p:nvGraphicFramePr>
        <p:xfrm>
          <a:off x="4778236" y="4705685"/>
          <a:ext cx="71780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898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68" name="표 6">
            <a:extLst>
              <a:ext uri="{FF2B5EF4-FFF2-40B4-BE49-F238E27FC236}">
                <a16:creationId xmlns:a16="http://schemas.microsoft.com/office/drawing/2014/main" id="{CA85BA52-DCA4-45FA-8491-D8470915EA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594224"/>
              </p:ext>
            </p:extLst>
          </p:nvPr>
        </p:nvGraphicFramePr>
        <p:xfrm>
          <a:off x="4776922" y="5057956"/>
          <a:ext cx="71780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7EB9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EB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69" name="표 6">
            <a:extLst>
              <a:ext uri="{FF2B5EF4-FFF2-40B4-BE49-F238E27FC236}">
                <a16:creationId xmlns:a16="http://schemas.microsoft.com/office/drawing/2014/main" id="{5B97321F-9679-4BAA-B7C3-96D65042A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773454"/>
              </p:ext>
            </p:extLst>
          </p:nvPr>
        </p:nvGraphicFramePr>
        <p:xfrm>
          <a:off x="4776922" y="5409831"/>
          <a:ext cx="71780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AE97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16F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70" name="표 6">
            <a:extLst>
              <a:ext uri="{FF2B5EF4-FFF2-40B4-BE49-F238E27FC236}">
                <a16:creationId xmlns:a16="http://schemas.microsoft.com/office/drawing/2014/main" id="{E118D235-B1DE-4407-A065-2E99D2B4B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209105"/>
              </p:ext>
            </p:extLst>
          </p:nvPr>
        </p:nvGraphicFramePr>
        <p:xfrm>
          <a:off x="5625707" y="1302645"/>
          <a:ext cx="71780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71" name="표 6">
            <a:extLst>
              <a:ext uri="{FF2B5EF4-FFF2-40B4-BE49-F238E27FC236}">
                <a16:creationId xmlns:a16="http://schemas.microsoft.com/office/drawing/2014/main" id="{8540C25F-8078-4643-AD24-1A06E64E3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033213"/>
              </p:ext>
            </p:extLst>
          </p:nvPr>
        </p:nvGraphicFramePr>
        <p:xfrm>
          <a:off x="5625707" y="1671285"/>
          <a:ext cx="71780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7EB9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AAD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72" name="표 6">
            <a:extLst>
              <a:ext uri="{FF2B5EF4-FFF2-40B4-BE49-F238E27FC236}">
                <a16:creationId xmlns:a16="http://schemas.microsoft.com/office/drawing/2014/main" id="{7CD9E470-B45C-4D39-90DD-4A884498F6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694969"/>
              </p:ext>
            </p:extLst>
          </p:nvPr>
        </p:nvGraphicFramePr>
        <p:xfrm>
          <a:off x="5625707" y="2031581"/>
          <a:ext cx="71780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A8DAA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59D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73" name="표 6">
            <a:extLst>
              <a:ext uri="{FF2B5EF4-FFF2-40B4-BE49-F238E27FC236}">
                <a16:creationId xmlns:a16="http://schemas.microsoft.com/office/drawing/2014/main" id="{F1F2FA6D-3F6B-49C9-B882-105EAEB2E1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340626"/>
              </p:ext>
            </p:extLst>
          </p:nvPr>
        </p:nvGraphicFramePr>
        <p:xfrm>
          <a:off x="5627021" y="2767185"/>
          <a:ext cx="71780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</a:tblGrid>
              <a:tr h="3330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74" name="표 6">
            <a:extLst>
              <a:ext uri="{FF2B5EF4-FFF2-40B4-BE49-F238E27FC236}">
                <a16:creationId xmlns:a16="http://schemas.microsoft.com/office/drawing/2014/main" id="{BB207EEA-700C-4E76-A831-DC0FC14301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707862"/>
              </p:ext>
            </p:extLst>
          </p:nvPr>
        </p:nvGraphicFramePr>
        <p:xfrm>
          <a:off x="5625707" y="3135825"/>
          <a:ext cx="71780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</a:tblGrid>
              <a:tr h="3330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AD8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75" name="표 6">
            <a:extLst>
              <a:ext uri="{FF2B5EF4-FFF2-40B4-BE49-F238E27FC236}">
                <a16:creationId xmlns:a16="http://schemas.microsoft.com/office/drawing/2014/main" id="{12600B35-5195-4DA5-AED1-1A5330E571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207678"/>
              </p:ext>
            </p:extLst>
          </p:nvPr>
        </p:nvGraphicFramePr>
        <p:xfrm>
          <a:off x="5625707" y="3494322"/>
          <a:ext cx="71780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</a:tblGrid>
              <a:tr h="3330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7EB9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AAD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76" name="표 6">
            <a:extLst>
              <a:ext uri="{FF2B5EF4-FFF2-40B4-BE49-F238E27FC236}">
                <a16:creationId xmlns:a16="http://schemas.microsoft.com/office/drawing/2014/main" id="{2276265A-DA09-457A-B9E8-CA0274E551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213677"/>
              </p:ext>
            </p:extLst>
          </p:nvPr>
        </p:nvGraphicFramePr>
        <p:xfrm>
          <a:off x="5627021" y="4705685"/>
          <a:ext cx="71780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898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77" name="표 6">
            <a:extLst>
              <a:ext uri="{FF2B5EF4-FFF2-40B4-BE49-F238E27FC236}">
                <a16:creationId xmlns:a16="http://schemas.microsoft.com/office/drawing/2014/main" id="{674EC0B2-9BE2-4287-AA5E-4990FDCB61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017424"/>
              </p:ext>
            </p:extLst>
          </p:nvPr>
        </p:nvGraphicFramePr>
        <p:xfrm>
          <a:off x="5625707" y="5057956"/>
          <a:ext cx="71780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7EB9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EB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78" name="표 6">
            <a:extLst>
              <a:ext uri="{FF2B5EF4-FFF2-40B4-BE49-F238E27FC236}">
                <a16:creationId xmlns:a16="http://schemas.microsoft.com/office/drawing/2014/main" id="{901EA4E1-AF72-4325-AB5D-1F46F926BD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660037"/>
              </p:ext>
            </p:extLst>
          </p:nvPr>
        </p:nvGraphicFramePr>
        <p:xfrm>
          <a:off x="5625707" y="5409831"/>
          <a:ext cx="71780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AE97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16F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1841CE6-4AEE-4F6E-A9F6-9CD5F63C8311}"/>
              </a:ext>
            </a:extLst>
          </p:cNvPr>
          <p:cNvSpPr/>
          <p:nvPr/>
        </p:nvSpPr>
        <p:spPr>
          <a:xfrm>
            <a:off x="3726448" y="1211689"/>
            <a:ext cx="2810933" cy="12363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1EE84F73-24AE-496C-B530-2BF9190C37F9}"/>
              </a:ext>
            </a:extLst>
          </p:cNvPr>
          <p:cNvSpPr/>
          <p:nvPr/>
        </p:nvSpPr>
        <p:spPr>
          <a:xfrm>
            <a:off x="3726448" y="2660331"/>
            <a:ext cx="2810933" cy="12363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2CA7E1B1-A2B7-4FB8-AC20-976F45071AC0}"/>
              </a:ext>
            </a:extLst>
          </p:cNvPr>
          <p:cNvSpPr/>
          <p:nvPr/>
        </p:nvSpPr>
        <p:spPr>
          <a:xfrm>
            <a:off x="3726448" y="4590276"/>
            <a:ext cx="2810933" cy="12363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6" name="표 6">
            <a:extLst>
              <a:ext uri="{FF2B5EF4-FFF2-40B4-BE49-F238E27FC236}">
                <a16:creationId xmlns:a16="http://schemas.microsoft.com/office/drawing/2014/main" id="{0C937F2B-0ACC-48D7-B2FD-534CC267F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755218"/>
              </p:ext>
            </p:extLst>
          </p:nvPr>
        </p:nvGraphicFramePr>
        <p:xfrm>
          <a:off x="7279883" y="1243294"/>
          <a:ext cx="71780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87" name="표 6">
            <a:extLst>
              <a:ext uri="{FF2B5EF4-FFF2-40B4-BE49-F238E27FC236}">
                <a16:creationId xmlns:a16="http://schemas.microsoft.com/office/drawing/2014/main" id="{F44CB2FB-F79F-42A3-9B48-AF8A2F0F9E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392395"/>
              </p:ext>
            </p:extLst>
          </p:nvPr>
        </p:nvGraphicFramePr>
        <p:xfrm>
          <a:off x="7279883" y="1611934"/>
          <a:ext cx="71780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699E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AAD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88" name="표 6">
            <a:extLst>
              <a:ext uri="{FF2B5EF4-FFF2-40B4-BE49-F238E27FC236}">
                <a16:creationId xmlns:a16="http://schemas.microsoft.com/office/drawing/2014/main" id="{12208865-EB53-4DBB-A2AB-780D68D63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654592"/>
              </p:ext>
            </p:extLst>
          </p:nvPr>
        </p:nvGraphicFramePr>
        <p:xfrm>
          <a:off x="7286726" y="1972701"/>
          <a:ext cx="71780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A8DAA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CC8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89" name="표 6">
            <a:extLst>
              <a:ext uri="{FF2B5EF4-FFF2-40B4-BE49-F238E27FC236}">
                <a16:creationId xmlns:a16="http://schemas.microsoft.com/office/drawing/2014/main" id="{64D9FD75-CC96-4B1B-AE36-1E8F96560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961371"/>
              </p:ext>
            </p:extLst>
          </p:nvPr>
        </p:nvGraphicFramePr>
        <p:xfrm>
          <a:off x="7307787" y="2718779"/>
          <a:ext cx="71780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</a:tblGrid>
              <a:tr h="3330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EE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771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90" name="표 6">
            <a:extLst>
              <a:ext uri="{FF2B5EF4-FFF2-40B4-BE49-F238E27FC236}">
                <a16:creationId xmlns:a16="http://schemas.microsoft.com/office/drawing/2014/main" id="{30D8C344-3B3F-4E70-A833-96E5943B7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704251"/>
              </p:ext>
            </p:extLst>
          </p:nvPr>
        </p:nvGraphicFramePr>
        <p:xfrm>
          <a:off x="7307787" y="3081133"/>
          <a:ext cx="71780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</a:tblGrid>
              <a:tr h="3330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6733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CA4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91" name="표 6">
            <a:extLst>
              <a:ext uri="{FF2B5EF4-FFF2-40B4-BE49-F238E27FC236}">
                <a16:creationId xmlns:a16="http://schemas.microsoft.com/office/drawing/2014/main" id="{254D52BE-2054-4B11-9299-C3EDDE9988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5559"/>
              </p:ext>
            </p:extLst>
          </p:nvPr>
        </p:nvGraphicFramePr>
        <p:xfrm>
          <a:off x="7315944" y="3443487"/>
          <a:ext cx="71780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</a:tblGrid>
              <a:tr h="3330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08E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AAD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92" name="표 6">
            <a:extLst>
              <a:ext uri="{FF2B5EF4-FFF2-40B4-BE49-F238E27FC236}">
                <a16:creationId xmlns:a16="http://schemas.microsoft.com/office/drawing/2014/main" id="{4CDA1489-6A4F-4A81-8FBE-C3A31D7562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990465"/>
              </p:ext>
            </p:extLst>
          </p:nvPr>
        </p:nvGraphicFramePr>
        <p:xfrm>
          <a:off x="7326698" y="4692196"/>
          <a:ext cx="71780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AC1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93" name="표 6">
            <a:extLst>
              <a:ext uri="{FF2B5EF4-FFF2-40B4-BE49-F238E27FC236}">
                <a16:creationId xmlns:a16="http://schemas.microsoft.com/office/drawing/2014/main" id="{CF280167-41E9-46F3-B51B-9FCABF867B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914068"/>
              </p:ext>
            </p:extLst>
          </p:nvPr>
        </p:nvGraphicFramePr>
        <p:xfrm>
          <a:off x="7326698" y="5056178"/>
          <a:ext cx="71780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7EB9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EB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94" name="표 6">
            <a:extLst>
              <a:ext uri="{FF2B5EF4-FFF2-40B4-BE49-F238E27FC236}">
                <a16:creationId xmlns:a16="http://schemas.microsoft.com/office/drawing/2014/main" id="{DDD57263-AAC6-4CAE-AD81-67271165D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26351"/>
              </p:ext>
            </p:extLst>
          </p:nvPr>
        </p:nvGraphicFramePr>
        <p:xfrm>
          <a:off x="7336662" y="5415604"/>
          <a:ext cx="71780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AE97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FBB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sp>
        <p:nvSpPr>
          <p:cNvPr id="95" name="テキスト ボックス 2">
            <a:extLst>
              <a:ext uri="{FF2B5EF4-FFF2-40B4-BE49-F238E27FC236}">
                <a16:creationId xmlns:a16="http://schemas.microsoft.com/office/drawing/2014/main" id="{DD64ECC3-0883-41C0-AD36-90FF0CDBA38B}"/>
              </a:ext>
            </a:extLst>
          </p:cNvPr>
          <p:cNvSpPr txBox="1"/>
          <p:nvPr/>
        </p:nvSpPr>
        <p:spPr>
          <a:xfrm>
            <a:off x="5000307" y="3978194"/>
            <a:ext cx="23275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r>
              <a:rPr lang="en-US" altLang="ja-JP" sz="1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r>
              <a:rPr kumimoji="1" lang="en-US" altLang="ja-JP" sz="11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kumimoji="1" lang="ja-JP" altLang="en-US" sz="1100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6" name="テキスト ボックス 2">
            <a:extLst>
              <a:ext uri="{FF2B5EF4-FFF2-40B4-BE49-F238E27FC236}">
                <a16:creationId xmlns:a16="http://schemas.microsoft.com/office/drawing/2014/main" id="{36BE8B56-3F63-42F7-949E-28177575C1E3}"/>
              </a:ext>
            </a:extLst>
          </p:cNvPr>
          <p:cNvSpPr txBox="1"/>
          <p:nvPr/>
        </p:nvSpPr>
        <p:spPr>
          <a:xfrm>
            <a:off x="7558470" y="3941326"/>
            <a:ext cx="23275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r>
              <a:rPr lang="en-US" altLang="ja-JP" sz="1100" b="1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r>
              <a:rPr kumimoji="1" lang="en-US" altLang="ja-JP" sz="1100" b="1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kumimoji="1" lang="ja-JP" altLang="en-US" sz="1100" b="1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AA8B42A-3FCF-4C41-9633-D089BB3D91E3}"/>
                  </a:ext>
                </a:extLst>
              </p:cNvPr>
              <p:cNvSpPr txBox="1"/>
              <p:nvPr/>
            </p:nvSpPr>
            <p:spPr>
              <a:xfrm>
                <a:off x="4008491" y="1211576"/>
                <a:ext cx="671594" cy="402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400" b="1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AA8B42A-3FCF-4C41-9633-D089BB3D9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491" y="1211576"/>
                <a:ext cx="671594" cy="402546"/>
              </a:xfrm>
              <a:prstGeom prst="rect">
                <a:avLst/>
              </a:prstGeom>
              <a:blipFill>
                <a:blip r:embed="rId2"/>
                <a:stretch>
                  <a:fillRect l="-10000" r="-6364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41A1A40-DBD2-4D0B-AD5B-DA6FBE6C11A5}"/>
                  </a:ext>
                </a:extLst>
              </p:cNvPr>
              <p:cNvSpPr txBox="1"/>
              <p:nvPr/>
            </p:nvSpPr>
            <p:spPr>
              <a:xfrm>
                <a:off x="4882419" y="1209596"/>
                <a:ext cx="6731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400" b="1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41A1A40-DBD2-4D0B-AD5B-DA6FBE6C1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419" y="1209596"/>
                <a:ext cx="673198" cy="369332"/>
              </a:xfrm>
              <a:prstGeom prst="rect">
                <a:avLst/>
              </a:prstGeom>
              <a:blipFill>
                <a:blip r:embed="rId3"/>
                <a:stretch>
                  <a:fillRect l="-10000" r="-4545" b="-196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A87BECB-B97A-40DD-80F9-0978D85E3A39}"/>
                  </a:ext>
                </a:extLst>
              </p:cNvPr>
              <p:cNvSpPr txBox="1"/>
              <p:nvPr/>
            </p:nvSpPr>
            <p:spPr>
              <a:xfrm>
                <a:off x="5686824" y="1209596"/>
                <a:ext cx="6699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ko-KR" altLang="en-US" sz="2400" b="1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A87BECB-B97A-40DD-80F9-0978D85E3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6824" y="1209596"/>
                <a:ext cx="669992" cy="369332"/>
              </a:xfrm>
              <a:prstGeom prst="rect">
                <a:avLst/>
              </a:prstGeom>
              <a:blipFill>
                <a:blip r:embed="rId4"/>
                <a:stretch>
                  <a:fillRect l="-10000" r="-2727" b="-180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D103A03-E033-455A-A3A1-9DF7FF7AE80A}"/>
                  </a:ext>
                </a:extLst>
              </p:cNvPr>
              <p:cNvSpPr txBox="1"/>
              <p:nvPr/>
            </p:nvSpPr>
            <p:spPr>
              <a:xfrm>
                <a:off x="3957060" y="2702755"/>
                <a:ext cx="671594" cy="402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400" b="1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D103A03-E033-455A-A3A1-9DF7FF7AE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060" y="2702755"/>
                <a:ext cx="671594" cy="402546"/>
              </a:xfrm>
              <a:prstGeom prst="rect">
                <a:avLst/>
              </a:prstGeom>
              <a:blipFill>
                <a:blip r:embed="rId5"/>
                <a:stretch>
                  <a:fillRect l="-9091" r="-6364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6957B3F-C465-4DC1-9290-20B9B7203356}"/>
                  </a:ext>
                </a:extLst>
              </p:cNvPr>
              <p:cNvSpPr txBox="1"/>
              <p:nvPr/>
            </p:nvSpPr>
            <p:spPr>
              <a:xfrm>
                <a:off x="4830988" y="2700775"/>
                <a:ext cx="6731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400" b="1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6957B3F-C465-4DC1-9290-20B9B7203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988" y="2700775"/>
                <a:ext cx="673198" cy="369332"/>
              </a:xfrm>
              <a:prstGeom prst="rect">
                <a:avLst/>
              </a:prstGeom>
              <a:blipFill>
                <a:blip r:embed="rId6"/>
                <a:stretch>
                  <a:fillRect l="-9009" r="-3604" b="-196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84512FD8-1972-4FC0-AEAE-573978C83948}"/>
                  </a:ext>
                </a:extLst>
              </p:cNvPr>
              <p:cNvSpPr txBox="1"/>
              <p:nvPr/>
            </p:nvSpPr>
            <p:spPr>
              <a:xfrm>
                <a:off x="5635393" y="2700775"/>
                <a:ext cx="6699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2400" b="1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84512FD8-1972-4FC0-AEAE-573978C83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393" y="2700775"/>
                <a:ext cx="669992" cy="369332"/>
              </a:xfrm>
              <a:prstGeom prst="rect">
                <a:avLst/>
              </a:prstGeom>
              <a:blipFill>
                <a:blip r:embed="rId7"/>
                <a:stretch>
                  <a:fillRect l="-9091" r="-2727" b="-180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9E5A7B6-BF93-4E6C-8036-4179CE5C7249}"/>
                  </a:ext>
                </a:extLst>
              </p:cNvPr>
              <p:cNvSpPr txBox="1"/>
              <p:nvPr/>
            </p:nvSpPr>
            <p:spPr>
              <a:xfrm>
                <a:off x="3941777" y="5052599"/>
                <a:ext cx="671594" cy="402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ko-KR" altLang="en-US" sz="2400" b="1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9E5A7B6-BF93-4E6C-8036-4179CE5C7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777" y="5052599"/>
                <a:ext cx="671594" cy="402546"/>
              </a:xfrm>
              <a:prstGeom prst="rect">
                <a:avLst/>
              </a:prstGeom>
              <a:blipFill>
                <a:blip r:embed="rId8"/>
                <a:stretch>
                  <a:fillRect l="-10000" r="-6364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6842856F-6621-498B-A56A-4E5791A93FB9}"/>
                  </a:ext>
                </a:extLst>
              </p:cNvPr>
              <p:cNvSpPr txBox="1"/>
              <p:nvPr/>
            </p:nvSpPr>
            <p:spPr>
              <a:xfrm>
                <a:off x="4815705" y="5050619"/>
                <a:ext cx="6731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ko-KR" altLang="en-US" sz="2400" b="1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6842856F-6621-498B-A56A-4E5791A93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705" y="5050619"/>
                <a:ext cx="673198" cy="369332"/>
              </a:xfrm>
              <a:prstGeom prst="rect">
                <a:avLst/>
              </a:prstGeom>
              <a:blipFill>
                <a:blip r:embed="rId9"/>
                <a:stretch>
                  <a:fillRect l="-10000" r="-4545" b="-2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D23CDE83-AB91-4840-BA5B-8ECE9EF8C504}"/>
                  </a:ext>
                </a:extLst>
              </p:cNvPr>
              <p:cNvSpPr txBox="1"/>
              <p:nvPr/>
            </p:nvSpPr>
            <p:spPr>
              <a:xfrm>
                <a:off x="5620110" y="5050619"/>
                <a:ext cx="6699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ko-KR" altLang="en-US" sz="2400" b="1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D23CDE83-AB91-4840-BA5B-8ECE9EF8C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110" y="5050619"/>
                <a:ext cx="669992" cy="369332"/>
              </a:xfrm>
              <a:prstGeom prst="rect">
                <a:avLst/>
              </a:prstGeom>
              <a:blipFill>
                <a:blip r:embed="rId10"/>
                <a:stretch>
                  <a:fillRect l="-10000" r="-2727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8396358-D33B-45D7-A141-35858BD8EFB3}"/>
              </a:ext>
            </a:extLst>
          </p:cNvPr>
          <p:cNvCxnSpPr/>
          <p:nvPr/>
        </p:nvCxnSpPr>
        <p:spPr>
          <a:xfrm flipV="1">
            <a:off x="3094371" y="1789211"/>
            <a:ext cx="480214" cy="10758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8EF0591C-1E97-4E2C-8006-07981AEE7EE3}"/>
              </a:ext>
            </a:extLst>
          </p:cNvPr>
          <p:cNvCxnSpPr>
            <a:cxnSpLocks/>
          </p:cNvCxnSpPr>
          <p:nvPr/>
        </p:nvCxnSpPr>
        <p:spPr>
          <a:xfrm>
            <a:off x="3091963" y="3299845"/>
            <a:ext cx="5503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1F82A82-DCEA-4D66-9920-4BE3AC8A68E9}"/>
              </a:ext>
            </a:extLst>
          </p:cNvPr>
          <p:cNvCxnSpPr>
            <a:cxnSpLocks/>
          </p:cNvCxnSpPr>
          <p:nvPr/>
        </p:nvCxnSpPr>
        <p:spPr>
          <a:xfrm flipH="1" flipV="1">
            <a:off x="3091963" y="3662971"/>
            <a:ext cx="487603" cy="13298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B71FC0AD-6759-4C6A-9C4D-5F99DA1D04C5}"/>
              </a:ext>
            </a:extLst>
          </p:cNvPr>
          <p:cNvCxnSpPr>
            <a:cxnSpLocks/>
          </p:cNvCxnSpPr>
          <p:nvPr/>
        </p:nvCxnSpPr>
        <p:spPr>
          <a:xfrm>
            <a:off x="6629510" y="1808993"/>
            <a:ext cx="5503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61CAE0E3-E294-4D11-ACB1-6535E5585396}"/>
              </a:ext>
            </a:extLst>
          </p:cNvPr>
          <p:cNvCxnSpPr>
            <a:cxnSpLocks/>
          </p:cNvCxnSpPr>
          <p:nvPr/>
        </p:nvCxnSpPr>
        <p:spPr>
          <a:xfrm>
            <a:off x="6629510" y="3264013"/>
            <a:ext cx="5503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88067F5B-0389-43F8-A838-CDF4DB45154E}"/>
              </a:ext>
            </a:extLst>
          </p:cNvPr>
          <p:cNvCxnSpPr>
            <a:cxnSpLocks/>
          </p:cNvCxnSpPr>
          <p:nvPr/>
        </p:nvCxnSpPr>
        <p:spPr>
          <a:xfrm>
            <a:off x="6629510" y="5268977"/>
            <a:ext cx="5503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E7A40196-FAA2-469A-A055-95D5BD837635}"/>
              </a:ext>
            </a:extLst>
          </p:cNvPr>
          <p:cNvCxnSpPr>
            <a:cxnSpLocks/>
          </p:cNvCxnSpPr>
          <p:nvPr/>
        </p:nvCxnSpPr>
        <p:spPr>
          <a:xfrm>
            <a:off x="8140676" y="3245806"/>
            <a:ext cx="5503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テキスト ボックス 2">
            <a:extLst>
              <a:ext uri="{FF2B5EF4-FFF2-40B4-BE49-F238E27FC236}">
                <a16:creationId xmlns:a16="http://schemas.microsoft.com/office/drawing/2014/main" id="{134741E4-80FC-44B2-83DB-1A4E3B103D57}"/>
              </a:ext>
            </a:extLst>
          </p:cNvPr>
          <p:cNvSpPr txBox="1"/>
          <p:nvPr/>
        </p:nvSpPr>
        <p:spPr>
          <a:xfrm rot="16200000">
            <a:off x="10380908" y="2949241"/>
            <a:ext cx="23275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r>
              <a:rPr lang="en-US" altLang="ja-JP" sz="1100" b="1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r>
              <a:rPr kumimoji="1" lang="en-US" altLang="ja-JP" sz="1100" b="1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kumimoji="1" lang="ja-JP" altLang="en-US" sz="1100" b="1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798B5615-A82D-4496-8C34-D3E39D1D631D}"/>
              </a:ext>
            </a:extLst>
          </p:cNvPr>
          <p:cNvSpPr txBox="1"/>
          <p:nvPr/>
        </p:nvSpPr>
        <p:spPr>
          <a:xfrm>
            <a:off x="995997" y="5936696"/>
            <a:ext cx="10546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여러 개의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Query,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Key,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Value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Weight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병렬적으로 학습해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Multi-Head Attention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수행됨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F3D852F-C00C-4841-8FD0-46767DC87B6C}"/>
                  </a:ext>
                </a:extLst>
              </p:cNvPr>
              <p:cNvSpPr txBox="1"/>
              <p:nvPr/>
            </p:nvSpPr>
            <p:spPr>
              <a:xfrm>
                <a:off x="3141475" y="1956132"/>
                <a:ext cx="2340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ko-KR" altLang="en-US" sz="2400" b="1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F3D852F-C00C-4841-8FD0-46767DC87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1475" y="1956132"/>
                <a:ext cx="234038" cy="369332"/>
              </a:xfrm>
              <a:prstGeom prst="rect">
                <a:avLst/>
              </a:prstGeom>
              <a:blipFill>
                <a:blip r:embed="rId11"/>
                <a:stretch>
                  <a:fillRect l="-12821" r="-10256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4255DA4A-3C47-474D-97C6-2D53F9F2D85F}"/>
                  </a:ext>
                </a:extLst>
              </p:cNvPr>
              <p:cNvSpPr txBox="1"/>
              <p:nvPr/>
            </p:nvSpPr>
            <p:spPr>
              <a:xfrm>
                <a:off x="3242883" y="2952499"/>
                <a:ext cx="2340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ko-KR" altLang="en-US" sz="2400" b="1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4255DA4A-3C47-474D-97C6-2D53F9F2D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883" y="2952499"/>
                <a:ext cx="234038" cy="369332"/>
              </a:xfrm>
              <a:prstGeom prst="rect">
                <a:avLst/>
              </a:prstGeom>
              <a:blipFill>
                <a:blip r:embed="rId12"/>
                <a:stretch>
                  <a:fillRect l="-13158" r="-131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534165E-5EA5-4B44-804E-E1BCF4A866EB}"/>
                  </a:ext>
                </a:extLst>
              </p:cNvPr>
              <p:cNvSpPr txBox="1"/>
              <p:nvPr/>
            </p:nvSpPr>
            <p:spPr>
              <a:xfrm>
                <a:off x="3091963" y="4162649"/>
                <a:ext cx="2340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ko-KR" altLang="en-US" sz="2400" b="1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534165E-5EA5-4B44-804E-E1BCF4A86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963" y="4162649"/>
                <a:ext cx="234038" cy="369332"/>
              </a:xfrm>
              <a:prstGeom prst="rect">
                <a:avLst/>
              </a:prstGeom>
              <a:blipFill>
                <a:blip r:embed="rId13"/>
                <a:stretch>
                  <a:fillRect l="-12821" r="-10256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2AD9E6E-DDF9-421F-9277-9EA986041124}"/>
                  </a:ext>
                </a:extLst>
              </p:cNvPr>
              <p:cNvSpPr txBox="1"/>
              <p:nvPr/>
            </p:nvSpPr>
            <p:spPr>
              <a:xfrm rot="17577158">
                <a:off x="1549712" y="3423509"/>
                <a:ext cx="1487018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𝑷𝒐𝒔𝒊𝒕𝒊𝒐𝒏𝒂𝒍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𝑬𝒏𝒄𝒐𝒅𝒊𝒏𝒈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2AD9E6E-DDF9-421F-9277-9EA986041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577158">
                <a:off x="1549712" y="3423509"/>
                <a:ext cx="1487018" cy="215444"/>
              </a:xfrm>
              <a:prstGeom prst="rect">
                <a:avLst/>
              </a:prstGeom>
              <a:blipFill>
                <a:blip r:embed="rId14"/>
                <a:stretch>
                  <a:fillRect l="-2326" t="-25523" r="-27907" b="-46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141026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04800" y="292100"/>
            <a:ext cx="5791200" cy="967740"/>
            <a:chOff x="254000" y="292100"/>
            <a:chExt cx="4025900" cy="609600"/>
          </a:xfrm>
        </p:grpSpPr>
        <p:sp>
          <p:nvSpPr>
            <p:cNvPr id="2" name="正方形/長方形 1"/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/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id="{6C1B9AC2-2F8C-4FD2-9D89-85BC84120D29}"/>
              </a:ext>
            </a:extLst>
          </p:cNvPr>
          <p:cNvSpPr txBox="1"/>
          <p:nvPr/>
        </p:nvSpPr>
        <p:spPr>
          <a:xfrm>
            <a:off x="852864" y="360471"/>
            <a:ext cx="39145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라운드 ExtraBold" panose="020B0600000101010101" pitchFamily="50" charset="-127"/>
              </a:rPr>
              <a:t>Transformer</a:t>
            </a:r>
            <a:endParaRPr kumimoji="1" lang="ja-JP" altLang="en-US" sz="4800" b="1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A994DED-CBA1-4216-B92F-498A1959BF77}"/>
              </a:ext>
            </a:extLst>
          </p:cNvPr>
          <p:cNvSpPr/>
          <p:nvPr/>
        </p:nvSpPr>
        <p:spPr>
          <a:xfrm>
            <a:off x="313997" y="2175546"/>
            <a:ext cx="814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장애인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9A82250-3011-4C2D-AB68-BCF64F0773B9}"/>
              </a:ext>
            </a:extLst>
          </p:cNvPr>
          <p:cNvSpPr/>
          <p:nvPr/>
        </p:nvSpPr>
        <p:spPr>
          <a:xfrm>
            <a:off x="-7333" y="2522703"/>
            <a:ext cx="10246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76A6DBD-242B-4156-8749-6F3DF63924E2}"/>
              </a:ext>
            </a:extLst>
          </p:cNvPr>
          <p:cNvSpPr/>
          <p:nvPr/>
        </p:nvSpPr>
        <p:spPr>
          <a:xfrm>
            <a:off x="418995" y="2858227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구역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E270F27-E5E4-4972-BD6A-7F109B9D1DFA}"/>
              </a:ext>
            </a:extLst>
          </p:cNvPr>
          <p:cNvSpPr/>
          <p:nvPr/>
        </p:nvSpPr>
        <p:spPr>
          <a:xfrm>
            <a:off x="489436" y="3209090"/>
            <a:ext cx="394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4D8B5F-B28A-443C-93A3-F4032D0BA2AE}"/>
              </a:ext>
            </a:extLst>
          </p:cNvPr>
          <p:cNvSpPr/>
          <p:nvPr/>
        </p:nvSpPr>
        <p:spPr>
          <a:xfrm>
            <a:off x="418995" y="3558737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7A41486-FD79-4745-B0E7-B774332EDD95}"/>
              </a:ext>
            </a:extLst>
          </p:cNvPr>
          <p:cNvSpPr/>
          <p:nvPr/>
        </p:nvSpPr>
        <p:spPr>
          <a:xfrm>
            <a:off x="419048" y="3872720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하면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A1E720E-B954-40C8-B577-909A20379DF8}"/>
              </a:ext>
            </a:extLst>
          </p:cNvPr>
          <p:cNvSpPr/>
          <p:nvPr/>
        </p:nvSpPr>
        <p:spPr>
          <a:xfrm>
            <a:off x="352420" y="4258326"/>
            <a:ext cx="814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어떻게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A54412D-32E4-4C37-8D67-A0B7805485F4}"/>
              </a:ext>
            </a:extLst>
          </p:cNvPr>
          <p:cNvSpPr/>
          <p:nvPr/>
        </p:nvSpPr>
        <p:spPr>
          <a:xfrm>
            <a:off x="351106" y="4605483"/>
            <a:ext cx="814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되나요</a:t>
            </a: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D7D57CB8-B58A-4ECD-854A-C6F379AE6B5E}"/>
              </a:ext>
            </a:extLst>
          </p:cNvPr>
          <p:cNvGraphicFramePr>
            <a:graphicFrameLocks noGrp="1"/>
          </p:cNvGraphicFramePr>
          <p:nvPr/>
        </p:nvGraphicFramePr>
        <p:xfrm>
          <a:off x="1220959" y="2160038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21" name="표 6">
            <a:extLst>
              <a:ext uri="{FF2B5EF4-FFF2-40B4-BE49-F238E27FC236}">
                <a16:creationId xmlns:a16="http://schemas.microsoft.com/office/drawing/2014/main" id="{76916FC3-BC10-4462-84A1-19DEBEA9925F}"/>
              </a:ext>
            </a:extLst>
          </p:cNvPr>
          <p:cNvGraphicFramePr>
            <a:graphicFrameLocks noGrp="1"/>
          </p:cNvGraphicFramePr>
          <p:nvPr/>
        </p:nvGraphicFramePr>
        <p:xfrm>
          <a:off x="1220959" y="2511717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24" name="표 6">
            <a:extLst>
              <a:ext uri="{FF2B5EF4-FFF2-40B4-BE49-F238E27FC236}">
                <a16:creationId xmlns:a16="http://schemas.microsoft.com/office/drawing/2014/main" id="{96FD8E44-AA04-4125-A5CE-3FFE58822304}"/>
              </a:ext>
            </a:extLst>
          </p:cNvPr>
          <p:cNvGraphicFramePr>
            <a:graphicFrameLocks noGrp="1"/>
          </p:cNvGraphicFramePr>
          <p:nvPr/>
        </p:nvGraphicFramePr>
        <p:xfrm>
          <a:off x="1220959" y="2858227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26" name="표 6">
            <a:extLst>
              <a:ext uri="{FF2B5EF4-FFF2-40B4-BE49-F238E27FC236}">
                <a16:creationId xmlns:a16="http://schemas.microsoft.com/office/drawing/2014/main" id="{AC1C9AA3-821A-4F31-88B0-CCD484EA355C}"/>
              </a:ext>
            </a:extLst>
          </p:cNvPr>
          <p:cNvGraphicFramePr>
            <a:graphicFrameLocks noGrp="1"/>
          </p:cNvGraphicFramePr>
          <p:nvPr/>
        </p:nvGraphicFramePr>
        <p:xfrm>
          <a:off x="1220959" y="3200995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AD8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898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42" name="표 6">
            <a:extLst>
              <a:ext uri="{FF2B5EF4-FFF2-40B4-BE49-F238E27FC236}">
                <a16:creationId xmlns:a16="http://schemas.microsoft.com/office/drawing/2014/main" id="{AADA8D49-72A3-457E-A6AF-A19DA7EB56B3}"/>
              </a:ext>
            </a:extLst>
          </p:cNvPr>
          <p:cNvGraphicFramePr>
            <a:graphicFrameLocks noGrp="1"/>
          </p:cNvGraphicFramePr>
          <p:nvPr/>
        </p:nvGraphicFramePr>
        <p:xfrm>
          <a:off x="1219645" y="3563062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31" name="표 6">
            <a:extLst>
              <a:ext uri="{FF2B5EF4-FFF2-40B4-BE49-F238E27FC236}">
                <a16:creationId xmlns:a16="http://schemas.microsoft.com/office/drawing/2014/main" id="{275FA2B8-EDC5-4FDE-9FF9-FC9121BEE2FA}"/>
              </a:ext>
            </a:extLst>
          </p:cNvPr>
          <p:cNvGraphicFramePr>
            <a:graphicFrameLocks noGrp="1"/>
          </p:cNvGraphicFramePr>
          <p:nvPr/>
        </p:nvGraphicFramePr>
        <p:xfrm>
          <a:off x="1219645" y="3931702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7EB9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AADD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EB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37" name="표 6">
            <a:extLst>
              <a:ext uri="{FF2B5EF4-FFF2-40B4-BE49-F238E27FC236}">
                <a16:creationId xmlns:a16="http://schemas.microsoft.com/office/drawing/2014/main" id="{18FAC229-3622-40D6-A259-AE92299AC747}"/>
              </a:ext>
            </a:extLst>
          </p:cNvPr>
          <p:cNvGraphicFramePr>
            <a:graphicFrameLocks noGrp="1"/>
          </p:cNvGraphicFramePr>
          <p:nvPr/>
        </p:nvGraphicFramePr>
        <p:xfrm>
          <a:off x="1219645" y="4291998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A8DAA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59D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CC9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40" name="표 6">
            <a:extLst>
              <a:ext uri="{FF2B5EF4-FFF2-40B4-BE49-F238E27FC236}">
                <a16:creationId xmlns:a16="http://schemas.microsoft.com/office/drawing/2014/main" id="{7F13055F-7EB8-4BFC-95F6-C924566BEC99}"/>
              </a:ext>
            </a:extLst>
          </p:cNvPr>
          <p:cNvGraphicFramePr>
            <a:graphicFrameLocks noGrp="1"/>
          </p:cNvGraphicFramePr>
          <p:nvPr/>
        </p:nvGraphicFramePr>
        <p:xfrm>
          <a:off x="1219645" y="4647464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EF0A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AE97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16F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52" name="표 6">
            <a:extLst>
              <a:ext uri="{FF2B5EF4-FFF2-40B4-BE49-F238E27FC236}">
                <a16:creationId xmlns:a16="http://schemas.microsoft.com/office/drawing/2014/main" id="{4BE78526-AAB7-4CD0-B019-3407937F6392}"/>
              </a:ext>
            </a:extLst>
          </p:cNvPr>
          <p:cNvGraphicFramePr>
            <a:graphicFrameLocks noGrp="1"/>
          </p:cNvGraphicFramePr>
          <p:nvPr/>
        </p:nvGraphicFramePr>
        <p:xfrm>
          <a:off x="2905340" y="3000026"/>
          <a:ext cx="71780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53" name="표 6">
            <a:extLst>
              <a:ext uri="{FF2B5EF4-FFF2-40B4-BE49-F238E27FC236}">
                <a16:creationId xmlns:a16="http://schemas.microsoft.com/office/drawing/2014/main" id="{16A31234-C8BC-4F0C-B7F0-9A51536618E5}"/>
              </a:ext>
            </a:extLst>
          </p:cNvPr>
          <p:cNvGraphicFramePr>
            <a:graphicFrameLocks noGrp="1"/>
          </p:cNvGraphicFramePr>
          <p:nvPr/>
        </p:nvGraphicFramePr>
        <p:xfrm>
          <a:off x="2905340" y="3368666"/>
          <a:ext cx="71780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699E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AAD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54" name="표 6">
            <a:extLst>
              <a:ext uri="{FF2B5EF4-FFF2-40B4-BE49-F238E27FC236}">
                <a16:creationId xmlns:a16="http://schemas.microsoft.com/office/drawing/2014/main" id="{B1E37ABE-16A9-4068-BF73-E72D327AAED7}"/>
              </a:ext>
            </a:extLst>
          </p:cNvPr>
          <p:cNvGraphicFramePr>
            <a:graphicFrameLocks noGrp="1"/>
          </p:cNvGraphicFramePr>
          <p:nvPr/>
        </p:nvGraphicFramePr>
        <p:xfrm>
          <a:off x="2902558" y="3719808"/>
          <a:ext cx="71780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A8DAA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CC8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55" name="표 6">
            <a:extLst>
              <a:ext uri="{FF2B5EF4-FFF2-40B4-BE49-F238E27FC236}">
                <a16:creationId xmlns:a16="http://schemas.microsoft.com/office/drawing/2014/main" id="{0EE664A8-B57D-4429-86AF-6C042D946BC3}"/>
              </a:ext>
            </a:extLst>
          </p:cNvPr>
          <p:cNvGraphicFramePr>
            <a:graphicFrameLocks noGrp="1"/>
          </p:cNvGraphicFramePr>
          <p:nvPr/>
        </p:nvGraphicFramePr>
        <p:xfrm>
          <a:off x="3631305" y="3000026"/>
          <a:ext cx="71780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</a:tblGrid>
              <a:tr h="3330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2EE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771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56" name="표 6">
            <a:extLst>
              <a:ext uri="{FF2B5EF4-FFF2-40B4-BE49-F238E27FC236}">
                <a16:creationId xmlns:a16="http://schemas.microsoft.com/office/drawing/2014/main" id="{606A4DA9-30FD-45B8-8F96-13F0C7676368}"/>
              </a:ext>
            </a:extLst>
          </p:cNvPr>
          <p:cNvGraphicFramePr>
            <a:graphicFrameLocks noGrp="1"/>
          </p:cNvGraphicFramePr>
          <p:nvPr/>
        </p:nvGraphicFramePr>
        <p:xfrm>
          <a:off x="3631305" y="3362380"/>
          <a:ext cx="71780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</a:tblGrid>
              <a:tr h="3330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6733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CA4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57" name="표 6">
            <a:extLst>
              <a:ext uri="{FF2B5EF4-FFF2-40B4-BE49-F238E27FC236}">
                <a16:creationId xmlns:a16="http://schemas.microsoft.com/office/drawing/2014/main" id="{01206035-95D7-485A-A476-9FA1F4B521EA}"/>
              </a:ext>
            </a:extLst>
          </p:cNvPr>
          <p:cNvGraphicFramePr>
            <a:graphicFrameLocks noGrp="1"/>
          </p:cNvGraphicFramePr>
          <p:nvPr/>
        </p:nvGraphicFramePr>
        <p:xfrm>
          <a:off x="3629837" y="3715109"/>
          <a:ext cx="71780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</a:tblGrid>
              <a:tr h="33302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08E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AAD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58" name="표 6">
            <a:extLst>
              <a:ext uri="{FF2B5EF4-FFF2-40B4-BE49-F238E27FC236}">
                <a16:creationId xmlns:a16="http://schemas.microsoft.com/office/drawing/2014/main" id="{6631DFFC-2F06-422E-AD60-2A4024F518D6}"/>
              </a:ext>
            </a:extLst>
          </p:cNvPr>
          <p:cNvGraphicFramePr>
            <a:graphicFrameLocks noGrp="1"/>
          </p:cNvGraphicFramePr>
          <p:nvPr/>
        </p:nvGraphicFramePr>
        <p:xfrm>
          <a:off x="4963665" y="2998398"/>
          <a:ext cx="71780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AC1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59" name="표 6">
            <a:extLst>
              <a:ext uri="{FF2B5EF4-FFF2-40B4-BE49-F238E27FC236}">
                <a16:creationId xmlns:a16="http://schemas.microsoft.com/office/drawing/2014/main" id="{175FA359-4BA6-401D-BFD7-2C7D3AAD9399}"/>
              </a:ext>
            </a:extLst>
          </p:cNvPr>
          <p:cNvGraphicFramePr>
            <a:graphicFrameLocks noGrp="1"/>
          </p:cNvGraphicFramePr>
          <p:nvPr/>
        </p:nvGraphicFramePr>
        <p:xfrm>
          <a:off x="4963665" y="3362380"/>
          <a:ext cx="71780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7EB9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EB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60" name="표 6">
            <a:extLst>
              <a:ext uri="{FF2B5EF4-FFF2-40B4-BE49-F238E27FC236}">
                <a16:creationId xmlns:a16="http://schemas.microsoft.com/office/drawing/2014/main" id="{7D69642F-C851-46DD-8358-A143E6862908}"/>
              </a:ext>
            </a:extLst>
          </p:cNvPr>
          <p:cNvGraphicFramePr>
            <a:graphicFrameLocks noGrp="1"/>
          </p:cNvGraphicFramePr>
          <p:nvPr/>
        </p:nvGraphicFramePr>
        <p:xfrm>
          <a:off x="4964004" y="3712181"/>
          <a:ext cx="71780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AE97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FBB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sp>
        <p:nvSpPr>
          <p:cNvPr id="114" name="テキスト ボックス 2">
            <a:extLst>
              <a:ext uri="{FF2B5EF4-FFF2-40B4-BE49-F238E27FC236}">
                <a16:creationId xmlns:a16="http://schemas.microsoft.com/office/drawing/2014/main" id="{134741E4-80FC-44B2-83DB-1A4E3B103D57}"/>
              </a:ext>
            </a:extLst>
          </p:cNvPr>
          <p:cNvSpPr txBox="1"/>
          <p:nvPr/>
        </p:nvSpPr>
        <p:spPr>
          <a:xfrm rot="16200000">
            <a:off x="4490247" y="3258915"/>
            <a:ext cx="23275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r>
              <a:rPr lang="en-US" altLang="ja-JP" sz="1100" b="1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r>
              <a:rPr kumimoji="1" lang="en-US" altLang="ja-JP" sz="1100" b="1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kumimoji="1" lang="ja-JP" altLang="en-US" sz="1100" b="1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798B5615-A82D-4496-8C34-D3E39D1D631D}"/>
              </a:ext>
            </a:extLst>
          </p:cNvPr>
          <p:cNvSpPr txBox="1"/>
          <p:nvPr/>
        </p:nvSpPr>
        <p:spPr>
          <a:xfrm>
            <a:off x="884096" y="5739508"/>
            <a:ext cx="10546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해당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Attention Score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한번의 행렬 곱과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FC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통해 처음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Dimension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같은 벡터를 생성함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또한 처음 정보를 잊지 않도록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Residual Connection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수행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5C391CF-A086-4541-A1CC-8048673B3AC0}"/>
              </a:ext>
            </a:extLst>
          </p:cNvPr>
          <p:cNvSpPr txBox="1"/>
          <p:nvPr/>
        </p:nvSpPr>
        <p:spPr>
          <a:xfrm>
            <a:off x="2611467" y="4094487"/>
            <a:ext cx="3390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Multi-Head Attention Score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89351DDA-4420-46FB-9489-850A79CD0AA2}"/>
              </a:ext>
            </a:extLst>
          </p:cNvPr>
          <p:cNvCxnSpPr>
            <a:cxnSpLocks/>
          </p:cNvCxnSpPr>
          <p:nvPr/>
        </p:nvCxnSpPr>
        <p:spPr>
          <a:xfrm>
            <a:off x="2472914" y="3566755"/>
            <a:ext cx="3103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84CBEC59-504A-4770-89C2-E2A5DE261CE0}"/>
                  </a:ext>
                </a:extLst>
              </p:cNvPr>
              <p:cNvSpPr txBox="1"/>
              <p:nvPr/>
            </p:nvSpPr>
            <p:spPr>
              <a:xfrm>
                <a:off x="5738431" y="3342849"/>
                <a:ext cx="2340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ko-KR" altLang="en-US" sz="2400" b="1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84CBEC59-504A-4770-89C2-E2A5DE261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431" y="3342849"/>
                <a:ext cx="234038" cy="369332"/>
              </a:xfrm>
              <a:prstGeom prst="rect">
                <a:avLst/>
              </a:prstGeom>
              <a:blipFill>
                <a:blip r:embed="rId2"/>
                <a:stretch>
                  <a:fillRect l="-12821" r="-102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307FE00A-A571-4C5C-8A3C-11FE3B617A39}"/>
                  </a:ext>
                </a:extLst>
              </p:cNvPr>
              <p:cNvSpPr txBox="1"/>
              <p:nvPr/>
            </p:nvSpPr>
            <p:spPr>
              <a:xfrm>
                <a:off x="6001618" y="3365482"/>
                <a:ext cx="8500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400" b="1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307FE00A-A571-4C5C-8A3C-11FE3B617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618" y="3365482"/>
                <a:ext cx="850041" cy="369332"/>
              </a:xfrm>
              <a:prstGeom prst="rect">
                <a:avLst/>
              </a:prstGeom>
              <a:blipFill>
                <a:blip r:embed="rId3"/>
                <a:stretch>
                  <a:fillRect l="-7194" r="-2878" b="-180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7" name="표 6">
            <a:extLst>
              <a:ext uri="{FF2B5EF4-FFF2-40B4-BE49-F238E27FC236}">
                <a16:creationId xmlns:a16="http://schemas.microsoft.com/office/drawing/2014/main" id="{BCEA26B7-DA8B-4FD0-BDDB-47FD92EA1F15}"/>
              </a:ext>
            </a:extLst>
          </p:cNvPr>
          <p:cNvGraphicFramePr>
            <a:graphicFrameLocks noGrp="1"/>
          </p:cNvGraphicFramePr>
          <p:nvPr/>
        </p:nvGraphicFramePr>
        <p:xfrm>
          <a:off x="7034345" y="2251834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128" name="표 6">
            <a:extLst>
              <a:ext uri="{FF2B5EF4-FFF2-40B4-BE49-F238E27FC236}">
                <a16:creationId xmlns:a16="http://schemas.microsoft.com/office/drawing/2014/main" id="{8627D8FE-6CD5-4A67-8E3A-5E89A9FEFF10}"/>
              </a:ext>
            </a:extLst>
          </p:cNvPr>
          <p:cNvGraphicFramePr>
            <a:graphicFrameLocks noGrp="1"/>
          </p:cNvGraphicFramePr>
          <p:nvPr/>
        </p:nvGraphicFramePr>
        <p:xfrm>
          <a:off x="7034345" y="2598344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129" name="표 6">
            <a:extLst>
              <a:ext uri="{FF2B5EF4-FFF2-40B4-BE49-F238E27FC236}">
                <a16:creationId xmlns:a16="http://schemas.microsoft.com/office/drawing/2014/main" id="{739B41C9-4EDE-4921-AC76-5915577538F6}"/>
              </a:ext>
            </a:extLst>
          </p:cNvPr>
          <p:cNvGraphicFramePr>
            <a:graphicFrameLocks noGrp="1"/>
          </p:cNvGraphicFramePr>
          <p:nvPr/>
        </p:nvGraphicFramePr>
        <p:xfrm>
          <a:off x="7034345" y="2941112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AD8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898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130" name="표 6">
            <a:extLst>
              <a:ext uri="{FF2B5EF4-FFF2-40B4-BE49-F238E27FC236}">
                <a16:creationId xmlns:a16="http://schemas.microsoft.com/office/drawing/2014/main" id="{A5CFEDE9-DFDA-4DF2-9611-8FB30DF7D352}"/>
              </a:ext>
            </a:extLst>
          </p:cNvPr>
          <p:cNvGraphicFramePr>
            <a:graphicFrameLocks noGrp="1"/>
          </p:cNvGraphicFramePr>
          <p:nvPr/>
        </p:nvGraphicFramePr>
        <p:xfrm>
          <a:off x="7033031" y="3303179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131" name="표 6">
            <a:extLst>
              <a:ext uri="{FF2B5EF4-FFF2-40B4-BE49-F238E27FC236}">
                <a16:creationId xmlns:a16="http://schemas.microsoft.com/office/drawing/2014/main" id="{33C97D36-09AF-4222-9751-27CE31A7EAA9}"/>
              </a:ext>
            </a:extLst>
          </p:cNvPr>
          <p:cNvGraphicFramePr>
            <a:graphicFrameLocks noGrp="1"/>
          </p:cNvGraphicFramePr>
          <p:nvPr/>
        </p:nvGraphicFramePr>
        <p:xfrm>
          <a:off x="7033031" y="3671819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7EB9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AADD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EB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132" name="표 6">
            <a:extLst>
              <a:ext uri="{FF2B5EF4-FFF2-40B4-BE49-F238E27FC236}">
                <a16:creationId xmlns:a16="http://schemas.microsoft.com/office/drawing/2014/main" id="{2810A00C-AB20-4238-8D95-7AE7FC4F2E78}"/>
              </a:ext>
            </a:extLst>
          </p:cNvPr>
          <p:cNvGraphicFramePr>
            <a:graphicFrameLocks noGrp="1"/>
          </p:cNvGraphicFramePr>
          <p:nvPr/>
        </p:nvGraphicFramePr>
        <p:xfrm>
          <a:off x="7033031" y="4032115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A8DAA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59D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CC9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133" name="표 6">
            <a:extLst>
              <a:ext uri="{FF2B5EF4-FFF2-40B4-BE49-F238E27FC236}">
                <a16:creationId xmlns:a16="http://schemas.microsoft.com/office/drawing/2014/main" id="{4FE44122-8546-4D18-BFDD-723DAECAAD36}"/>
              </a:ext>
            </a:extLst>
          </p:cNvPr>
          <p:cNvGraphicFramePr>
            <a:graphicFrameLocks noGrp="1"/>
          </p:cNvGraphicFramePr>
          <p:nvPr/>
        </p:nvGraphicFramePr>
        <p:xfrm>
          <a:off x="7033031" y="4387581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EF0A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AE97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16F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0CAA52A3-4C9A-4B01-BDA4-E45CAF302E6A}"/>
              </a:ext>
            </a:extLst>
          </p:cNvPr>
          <p:cNvCxnSpPr>
            <a:cxnSpLocks/>
          </p:cNvCxnSpPr>
          <p:nvPr/>
        </p:nvCxnSpPr>
        <p:spPr>
          <a:xfrm>
            <a:off x="8262731" y="2424610"/>
            <a:ext cx="8138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20C20C46-9B8B-4054-9F55-01021024A05F}"/>
              </a:ext>
            </a:extLst>
          </p:cNvPr>
          <p:cNvCxnSpPr>
            <a:cxnSpLocks/>
          </p:cNvCxnSpPr>
          <p:nvPr/>
        </p:nvCxnSpPr>
        <p:spPr>
          <a:xfrm>
            <a:off x="8262731" y="2761016"/>
            <a:ext cx="8138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1943D7D5-DD78-4CA8-8795-D7C0925FE84B}"/>
              </a:ext>
            </a:extLst>
          </p:cNvPr>
          <p:cNvCxnSpPr>
            <a:cxnSpLocks/>
          </p:cNvCxnSpPr>
          <p:nvPr/>
        </p:nvCxnSpPr>
        <p:spPr>
          <a:xfrm>
            <a:off x="8262731" y="3112931"/>
            <a:ext cx="8138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6BAAF357-7201-4C77-8A2F-3FCB8115A987}"/>
              </a:ext>
            </a:extLst>
          </p:cNvPr>
          <p:cNvCxnSpPr>
            <a:cxnSpLocks/>
          </p:cNvCxnSpPr>
          <p:nvPr/>
        </p:nvCxnSpPr>
        <p:spPr>
          <a:xfrm>
            <a:off x="8269671" y="3442619"/>
            <a:ext cx="8138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30DFFB58-2FAB-491F-96AE-2E5677AC5856}"/>
              </a:ext>
            </a:extLst>
          </p:cNvPr>
          <p:cNvCxnSpPr>
            <a:cxnSpLocks/>
          </p:cNvCxnSpPr>
          <p:nvPr/>
        </p:nvCxnSpPr>
        <p:spPr>
          <a:xfrm>
            <a:off x="8262731" y="3870723"/>
            <a:ext cx="8138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97003818-4E65-4523-B9B9-49B7688A266B}"/>
              </a:ext>
            </a:extLst>
          </p:cNvPr>
          <p:cNvCxnSpPr>
            <a:cxnSpLocks/>
          </p:cNvCxnSpPr>
          <p:nvPr/>
        </p:nvCxnSpPr>
        <p:spPr>
          <a:xfrm>
            <a:off x="8269671" y="4258326"/>
            <a:ext cx="8138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19E26496-8A57-4CA1-B24E-E2A57B8837D4}"/>
              </a:ext>
            </a:extLst>
          </p:cNvPr>
          <p:cNvCxnSpPr>
            <a:cxnSpLocks/>
          </p:cNvCxnSpPr>
          <p:nvPr/>
        </p:nvCxnSpPr>
        <p:spPr>
          <a:xfrm>
            <a:off x="8269671" y="4570461"/>
            <a:ext cx="8138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135890-45EE-4872-91B8-DAC35C945194}"/>
              </a:ext>
            </a:extLst>
          </p:cNvPr>
          <p:cNvSpPr/>
          <p:nvPr/>
        </p:nvSpPr>
        <p:spPr>
          <a:xfrm>
            <a:off x="9207061" y="2233950"/>
            <a:ext cx="498083" cy="2519392"/>
          </a:xfrm>
          <a:prstGeom prst="rect">
            <a:avLst/>
          </a:prstGeom>
          <a:solidFill>
            <a:srgbClr val="FCC964"/>
          </a:solidFill>
          <a:ln>
            <a:solidFill>
              <a:srgbClr val="ECA4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</a:t>
            </a:r>
          </a:p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graphicFrame>
        <p:nvGraphicFramePr>
          <p:cNvPr id="148" name="표 6">
            <a:extLst>
              <a:ext uri="{FF2B5EF4-FFF2-40B4-BE49-F238E27FC236}">
                <a16:creationId xmlns:a16="http://schemas.microsoft.com/office/drawing/2014/main" id="{88EDA506-94BE-4173-B0C6-FECAC7237844}"/>
              </a:ext>
            </a:extLst>
          </p:cNvPr>
          <p:cNvGraphicFramePr>
            <a:graphicFrameLocks noGrp="1"/>
          </p:cNvGraphicFramePr>
          <p:nvPr/>
        </p:nvGraphicFramePr>
        <p:xfrm>
          <a:off x="10592846" y="2243573"/>
          <a:ext cx="1076712" cy="365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149" name="표 6">
            <a:extLst>
              <a:ext uri="{FF2B5EF4-FFF2-40B4-BE49-F238E27FC236}">
                <a16:creationId xmlns:a16="http://schemas.microsoft.com/office/drawing/2014/main" id="{FD111FB3-C304-4CE8-87D4-72684D4C8590}"/>
              </a:ext>
            </a:extLst>
          </p:cNvPr>
          <p:cNvGraphicFramePr>
            <a:graphicFrameLocks noGrp="1"/>
          </p:cNvGraphicFramePr>
          <p:nvPr/>
        </p:nvGraphicFramePr>
        <p:xfrm>
          <a:off x="10592846" y="2590083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08ED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150" name="표 6">
            <a:extLst>
              <a:ext uri="{FF2B5EF4-FFF2-40B4-BE49-F238E27FC236}">
                <a16:creationId xmlns:a16="http://schemas.microsoft.com/office/drawing/2014/main" id="{530A2D94-7E6D-4D72-964E-F3533F65DEE1}"/>
              </a:ext>
            </a:extLst>
          </p:cNvPr>
          <p:cNvGraphicFramePr>
            <a:graphicFrameLocks noGrp="1"/>
          </p:cNvGraphicFramePr>
          <p:nvPr/>
        </p:nvGraphicFramePr>
        <p:xfrm>
          <a:off x="10592846" y="2932851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CC96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1D5A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151" name="표 6">
            <a:extLst>
              <a:ext uri="{FF2B5EF4-FFF2-40B4-BE49-F238E27FC236}">
                <a16:creationId xmlns:a16="http://schemas.microsoft.com/office/drawing/2014/main" id="{1A0D5995-67EF-4465-BD79-60DF675E9492}"/>
              </a:ext>
            </a:extLst>
          </p:cNvPr>
          <p:cNvGraphicFramePr>
            <a:graphicFrameLocks noGrp="1"/>
          </p:cNvGraphicFramePr>
          <p:nvPr/>
        </p:nvGraphicFramePr>
        <p:xfrm>
          <a:off x="10591532" y="3294918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CA49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50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152" name="표 6">
            <a:extLst>
              <a:ext uri="{FF2B5EF4-FFF2-40B4-BE49-F238E27FC236}">
                <a16:creationId xmlns:a16="http://schemas.microsoft.com/office/drawing/2014/main" id="{F343BD24-9306-40BC-B8DD-028B2F77C975}"/>
              </a:ext>
            </a:extLst>
          </p:cNvPr>
          <p:cNvGraphicFramePr>
            <a:graphicFrameLocks noGrp="1"/>
          </p:cNvGraphicFramePr>
          <p:nvPr/>
        </p:nvGraphicFramePr>
        <p:xfrm>
          <a:off x="10591532" y="3663558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D818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CF89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153" name="표 6">
            <a:extLst>
              <a:ext uri="{FF2B5EF4-FFF2-40B4-BE49-F238E27FC236}">
                <a16:creationId xmlns:a16="http://schemas.microsoft.com/office/drawing/2014/main" id="{5FE14847-BA26-465C-9187-E85257AE80A3}"/>
              </a:ext>
            </a:extLst>
          </p:cNvPr>
          <p:cNvGraphicFramePr>
            <a:graphicFrameLocks noGrp="1"/>
          </p:cNvGraphicFramePr>
          <p:nvPr/>
        </p:nvGraphicFramePr>
        <p:xfrm>
          <a:off x="10591532" y="4023854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154" name="표 6">
            <a:extLst>
              <a:ext uri="{FF2B5EF4-FFF2-40B4-BE49-F238E27FC236}">
                <a16:creationId xmlns:a16="http://schemas.microsoft.com/office/drawing/2014/main" id="{C6026F4A-7EAC-4ED2-A870-31173419C96A}"/>
              </a:ext>
            </a:extLst>
          </p:cNvPr>
          <p:cNvGraphicFramePr>
            <a:graphicFrameLocks noGrp="1"/>
          </p:cNvGraphicFramePr>
          <p:nvPr/>
        </p:nvGraphicFramePr>
        <p:xfrm>
          <a:off x="10591532" y="4379320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FED9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7681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5948BA8-CB48-4F22-81D4-D50E0B576C0E}"/>
              </a:ext>
            </a:extLst>
          </p:cNvPr>
          <p:cNvSpPr/>
          <p:nvPr/>
        </p:nvSpPr>
        <p:spPr>
          <a:xfrm>
            <a:off x="342076" y="1963555"/>
            <a:ext cx="2144482" cy="30633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05D275D9-F28C-4E1F-B7F5-BA47DDEC05C6}"/>
              </a:ext>
            </a:extLst>
          </p:cNvPr>
          <p:cNvSpPr/>
          <p:nvPr/>
        </p:nvSpPr>
        <p:spPr>
          <a:xfrm>
            <a:off x="10466935" y="2061856"/>
            <a:ext cx="1382063" cy="28448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6953934-A80C-4112-BEDD-5CB9F053D0FA}"/>
                  </a:ext>
                </a:extLst>
              </p:cNvPr>
              <p:cNvSpPr txBox="1"/>
              <p:nvPr/>
            </p:nvSpPr>
            <p:spPr>
              <a:xfrm>
                <a:off x="9914905" y="3257953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400" b="1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6953934-A80C-4112-BEDD-5CB9F053D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905" y="3257953"/>
                <a:ext cx="314189" cy="369332"/>
              </a:xfrm>
              <a:prstGeom prst="rect">
                <a:avLst/>
              </a:prstGeom>
              <a:blipFill>
                <a:blip r:embed="rId4"/>
                <a:stretch>
                  <a:fillRect l="-7692" r="-57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ECF07D7-F409-4FC7-976C-5D7AA7BD259A}"/>
              </a:ext>
            </a:extLst>
          </p:cNvPr>
          <p:cNvCxnSpPr/>
          <p:nvPr/>
        </p:nvCxnSpPr>
        <p:spPr>
          <a:xfrm>
            <a:off x="1433367" y="5026880"/>
            <a:ext cx="0" cy="41139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DD6D2817-9CB1-4EC2-BF7B-204C3123D27D}"/>
              </a:ext>
            </a:extLst>
          </p:cNvPr>
          <p:cNvCxnSpPr>
            <a:cxnSpLocks/>
          </p:cNvCxnSpPr>
          <p:nvPr/>
        </p:nvCxnSpPr>
        <p:spPr>
          <a:xfrm flipH="1">
            <a:off x="1433367" y="5438275"/>
            <a:ext cx="974076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D9AF6B3A-0A11-44E5-9B07-44B63FBA64BF}"/>
              </a:ext>
            </a:extLst>
          </p:cNvPr>
          <p:cNvCxnSpPr>
            <a:cxnSpLocks/>
          </p:cNvCxnSpPr>
          <p:nvPr/>
        </p:nvCxnSpPr>
        <p:spPr>
          <a:xfrm>
            <a:off x="11174134" y="4906661"/>
            <a:ext cx="0" cy="53161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89DD8958-299A-487D-B9B5-9E51F7E9E1A8}"/>
              </a:ext>
            </a:extLst>
          </p:cNvPr>
          <p:cNvSpPr txBox="1"/>
          <p:nvPr/>
        </p:nvSpPr>
        <p:spPr>
          <a:xfrm>
            <a:off x="4347645" y="5128194"/>
            <a:ext cx="3390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Same Dimension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0" name="사각형: 둥근 모서리 159">
            <a:extLst>
              <a:ext uri="{FF2B5EF4-FFF2-40B4-BE49-F238E27FC236}">
                <a16:creationId xmlns:a16="http://schemas.microsoft.com/office/drawing/2014/main" id="{2916C467-7E11-4287-A0A8-2AAE31F2E1F6}"/>
              </a:ext>
            </a:extLst>
          </p:cNvPr>
          <p:cNvSpPr/>
          <p:nvPr/>
        </p:nvSpPr>
        <p:spPr>
          <a:xfrm>
            <a:off x="6953472" y="2081531"/>
            <a:ext cx="1229295" cy="28448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ADEFD41C-8421-424A-8974-8638414AD186}"/>
              </a:ext>
            </a:extLst>
          </p:cNvPr>
          <p:cNvSpPr/>
          <p:nvPr/>
        </p:nvSpPr>
        <p:spPr>
          <a:xfrm>
            <a:off x="1424539" y="1510544"/>
            <a:ext cx="5948413" cy="549264"/>
          </a:xfrm>
          <a:custGeom>
            <a:avLst/>
            <a:gdLst>
              <a:gd name="connsiteX0" fmla="*/ 0 w 5948413"/>
              <a:gd name="connsiteY0" fmla="*/ 462636 h 549264"/>
              <a:gd name="connsiteX1" fmla="*/ 2618072 w 5948413"/>
              <a:gd name="connsiteY1" fmla="*/ 624 h 549264"/>
              <a:gd name="connsiteX2" fmla="*/ 5948413 w 5948413"/>
              <a:gd name="connsiteY2" fmla="*/ 549264 h 54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48413" h="549264">
                <a:moveTo>
                  <a:pt x="0" y="462636"/>
                </a:moveTo>
                <a:cubicBezTo>
                  <a:pt x="813335" y="224411"/>
                  <a:pt x="1626670" y="-13814"/>
                  <a:pt x="2618072" y="624"/>
                </a:cubicBezTo>
                <a:cubicBezTo>
                  <a:pt x="3609474" y="15062"/>
                  <a:pt x="4778943" y="282163"/>
                  <a:pt x="5948413" y="549264"/>
                </a:cubicBezTo>
              </a:path>
            </a:pathLst>
          </a:cu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각 삼각형 34">
            <a:extLst>
              <a:ext uri="{FF2B5EF4-FFF2-40B4-BE49-F238E27FC236}">
                <a16:creationId xmlns:a16="http://schemas.microsoft.com/office/drawing/2014/main" id="{2713A5AB-98BE-4CED-902B-675A3F7EA0F1}"/>
              </a:ext>
            </a:extLst>
          </p:cNvPr>
          <p:cNvSpPr/>
          <p:nvPr/>
        </p:nvSpPr>
        <p:spPr>
          <a:xfrm rot="16200000">
            <a:off x="7296539" y="1987746"/>
            <a:ext cx="152825" cy="152825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4C4EDAB1-DC5A-446A-A2A8-26CF156419CA}"/>
              </a:ext>
            </a:extLst>
          </p:cNvPr>
          <p:cNvSpPr/>
          <p:nvPr/>
        </p:nvSpPr>
        <p:spPr>
          <a:xfrm>
            <a:off x="7603958" y="1626554"/>
            <a:ext cx="3503596" cy="548757"/>
          </a:xfrm>
          <a:custGeom>
            <a:avLst/>
            <a:gdLst>
              <a:gd name="connsiteX0" fmla="*/ 0 w 3503596"/>
              <a:gd name="connsiteY0" fmla="*/ 510256 h 548757"/>
              <a:gd name="connsiteX1" fmla="*/ 1578543 w 3503596"/>
              <a:gd name="connsiteY1" fmla="*/ 117 h 548757"/>
              <a:gd name="connsiteX2" fmla="*/ 3503596 w 3503596"/>
              <a:gd name="connsiteY2" fmla="*/ 548757 h 548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3596" h="548757">
                <a:moveTo>
                  <a:pt x="0" y="510256"/>
                </a:moveTo>
                <a:cubicBezTo>
                  <a:pt x="497305" y="251978"/>
                  <a:pt x="994610" y="-6300"/>
                  <a:pt x="1578543" y="117"/>
                </a:cubicBezTo>
                <a:cubicBezTo>
                  <a:pt x="2162476" y="6534"/>
                  <a:pt x="2833036" y="277645"/>
                  <a:pt x="3503596" y="548757"/>
                </a:cubicBezTo>
              </a:path>
            </a:pathLst>
          </a:cu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직각 삼각형 161">
            <a:extLst>
              <a:ext uri="{FF2B5EF4-FFF2-40B4-BE49-F238E27FC236}">
                <a16:creationId xmlns:a16="http://schemas.microsoft.com/office/drawing/2014/main" id="{CB9E6E02-130A-4747-9490-55C9EEFCCB49}"/>
              </a:ext>
            </a:extLst>
          </p:cNvPr>
          <p:cNvSpPr/>
          <p:nvPr/>
        </p:nvSpPr>
        <p:spPr>
          <a:xfrm rot="16200000">
            <a:off x="10987529" y="2046210"/>
            <a:ext cx="152825" cy="152825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2391A0A-CD83-4482-BF4D-C49DAB05FB07}"/>
              </a:ext>
            </a:extLst>
          </p:cNvPr>
          <p:cNvSpPr txBox="1"/>
          <p:nvPr/>
        </p:nvSpPr>
        <p:spPr>
          <a:xfrm>
            <a:off x="5677875" y="1334997"/>
            <a:ext cx="3390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Residual Connection</a:t>
            </a:r>
          </a:p>
          <a:p>
            <a:pPr algn="ctr"/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Followed by normalization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13777992-E84C-4529-9468-618BDA5C6215}"/>
                  </a:ext>
                </a:extLst>
              </p:cNvPr>
              <p:cNvSpPr txBox="1"/>
              <p:nvPr/>
            </p:nvSpPr>
            <p:spPr>
              <a:xfrm rot="17577158">
                <a:off x="915293" y="3635392"/>
                <a:ext cx="1487018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𝑷𝒐𝒔𝒊𝒕𝒊𝒐𝒏𝒂𝒍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𝑬𝒏𝒄𝒐𝒅𝒊𝒏𝒈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13777992-E84C-4529-9468-618BDA5C6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577158">
                <a:off x="915293" y="3635392"/>
                <a:ext cx="1487018" cy="215444"/>
              </a:xfrm>
              <a:prstGeom prst="rect">
                <a:avLst/>
              </a:prstGeom>
              <a:blipFill>
                <a:blip r:embed="rId5"/>
                <a:stretch>
                  <a:fillRect l="-2344" t="-25000" r="-28906" b="-45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6951108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8A994DED-CBA1-4216-B92F-498A1959BF77}"/>
              </a:ext>
            </a:extLst>
          </p:cNvPr>
          <p:cNvSpPr/>
          <p:nvPr/>
        </p:nvSpPr>
        <p:spPr>
          <a:xfrm>
            <a:off x="1677131" y="2398023"/>
            <a:ext cx="814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장애인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9A82250-3011-4C2D-AB68-BCF64F0773B9}"/>
              </a:ext>
            </a:extLst>
          </p:cNvPr>
          <p:cNvSpPr/>
          <p:nvPr/>
        </p:nvSpPr>
        <p:spPr>
          <a:xfrm>
            <a:off x="1355801" y="2745180"/>
            <a:ext cx="10246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76A6DBD-242B-4156-8749-6F3DF63924E2}"/>
              </a:ext>
            </a:extLst>
          </p:cNvPr>
          <p:cNvSpPr/>
          <p:nvPr/>
        </p:nvSpPr>
        <p:spPr>
          <a:xfrm>
            <a:off x="1782129" y="3080704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구역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E270F27-E5E4-4972-BD6A-7F109B9D1DFA}"/>
              </a:ext>
            </a:extLst>
          </p:cNvPr>
          <p:cNvSpPr/>
          <p:nvPr/>
        </p:nvSpPr>
        <p:spPr>
          <a:xfrm>
            <a:off x="1852570" y="3431567"/>
            <a:ext cx="394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4D8B5F-B28A-443C-93A3-F4032D0BA2AE}"/>
              </a:ext>
            </a:extLst>
          </p:cNvPr>
          <p:cNvSpPr/>
          <p:nvPr/>
        </p:nvSpPr>
        <p:spPr>
          <a:xfrm>
            <a:off x="1782129" y="3781214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7A41486-FD79-4745-B0E7-B774332EDD95}"/>
              </a:ext>
            </a:extLst>
          </p:cNvPr>
          <p:cNvSpPr/>
          <p:nvPr/>
        </p:nvSpPr>
        <p:spPr>
          <a:xfrm>
            <a:off x="1782182" y="4095197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하면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A1E720E-B954-40C8-B577-909A20379DF8}"/>
              </a:ext>
            </a:extLst>
          </p:cNvPr>
          <p:cNvSpPr/>
          <p:nvPr/>
        </p:nvSpPr>
        <p:spPr>
          <a:xfrm>
            <a:off x="1715554" y="4480803"/>
            <a:ext cx="814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어떻게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A54412D-32E4-4C37-8D67-A0B7805485F4}"/>
              </a:ext>
            </a:extLst>
          </p:cNvPr>
          <p:cNvSpPr/>
          <p:nvPr/>
        </p:nvSpPr>
        <p:spPr>
          <a:xfrm>
            <a:off x="1714240" y="4827960"/>
            <a:ext cx="814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되나요</a:t>
            </a: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D7D57CB8-B58A-4ECD-854A-C6F379AE6B5E}"/>
              </a:ext>
            </a:extLst>
          </p:cNvPr>
          <p:cNvGraphicFramePr>
            <a:graphicFrameLocks noGrp="1"/>
          </p:cNvGraphicFramePr>
          <p:nvPr/>
        </p:nvGraphicFramePr>
        <p:xfrm>
          <a:off x="2584093" y="2382515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21" name="표 6">
            <a:extLst>
              <a:ext uri="{FF2B5EF4-FFF2-40B4-BE49-F238E27FC236}">
                <a16:creationId xmlns:a16="http://schemas.microsoft.com/office/drawing/2014/main" id="{76916FC3-BC10-4462-84A1-19DEBEA9925F}"/>
              </a:ext>
            </a:extLst>
          </p:cNvPr>
          <p:cNvGraphicFramePr>
            <a:graphicFrameLocks noGrp="1"/>
          </p:cNvGraphicFramePr>
          <p:nvPr/>
        </p:nvGraphicFramePr>
        <p:xfrm>
          <a:off x="2584093" y="2734194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24" name="표 6">
            <a:extLst>
              <a:ext uri="{FF2B5EF4-FFF2-40B4-BE49-F238E27FC236}">
                <a16:creationId xmlns:a16="http://schemas.microsoft.com/office/drawing/2014/main" id="{96FD8E44-AA04-4125-A5CE-3FFE58822304}"/>
              </a:ext>
            </a:extLst>
          </p:cNvPr>
          <p:cNvGraphicFramePr>
            <a:graphicFrameLocks noGrp="1"/>
          </p:cNvGraphicFramePr>
          <p:nvPr/>
        </p:nvGraphicFramePr>
        <p:xfrm>
          <a:off x="2584093" y="3080704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26" name="표 6">
            <a:extLst>
              <a:ext uri="{FF2B5EF4-FFF2-40B4-BE49-F238E27FC236}">
                <a16:creationId xmlns:a16="http://schemas.microsoft.com/office/drawing/2014/main" id="{AC1C9AA3-821A-4F31-88B0-CCD484EA355C}"/>
              </a:ext>
            </a:extLst>
          </p:cNvPr>
          <p:cNvGraphicFramePr>
            <a:graphicFrameLocks noGrp="1"/>
          </p:cNvGraphicFramePr>
          <p:nvPr/>
        </p:nvGraphicFramePr>
        <p:xfrm>
          <a:off x="2584093" y="3423472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AD8A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898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42" name="표 6">
            <a:extLst>
              <a:ext uri="{FF2B5EF4-FFF2-40B4-BE49-F238E27FC236}">
                <a16:creationId xmlns:a16="http://schemas.microsoft.com/office/drawing/2014/main" id="{AADA8D49-72A3-457E-A6AF-A19DA7EB56B3}"/>
              </a:ext>
            </a:extLst>
          </p:cNvPr>
          <p:cNvGraphicFramePr>
            <a:graphicFrameLocks noGrp="1"/>
          </p:cNvGraphicFramePr>
          <p:nvPr/>
        </p:nvGraphicFramePr>
        <p:xfrm>
          <a:off x="2582779" y="3785539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31" name="표 6">
            <a:extLst>
              <a:ext uri="{FF2B5EF4-FFF2-40B4-BE49-F238E27FC236}">
                <a16:creationId xmlns:a16="http://schemas.microsoft.com/office/drawing/2014/main" id="{275FA2B8-EDC5-4FDE-9FF9-FC9121BEE2FA}"/>
              </a:ext>
            </a:extLst>
          </p:cNvPr>
          <p:cNvGraphicFramePr>
            <a:graphicFrameLocks noGrp="1"/>
          </p:cNvGraphicFramePr>
          <p:nvPr/>
        </p:nvGraphicFramePr>
        <p:xfrm>
          <a:off x="2582779" y="4154179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7EB9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AADD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EB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37" name="표 6">
            <a:extLst>
              <a:ext uri="{FF2B5EF4-FFF2-40B4-BE49-F238E27FC236}">
                <a16:creationId xmlns:a16="http://schemas.microsoft.com/office/drawing/2014/main" id="{18FAC229-3622-40D6-A259-AE92299AC747}"/>
              </a:ext>
            </a:extLst>
          </p:cNvPr>
          <p:cNvGraphicFramePr>
            <a:graphicFrameLocks noGrp="1"/>
          </p:cNvGraphicFramePr>
          <p:nvPr/>
        </p:nvGraphicFramePr>
        <p:xfrm>
          <a:off x="2582779" y="4514475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A8DAA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59D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CC9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40" name="표 6">
            <a:extLst>
              <a:ext uri="{FF2B5EF4-FFF2-40B4-BE49-F238E27FC236}">
                <a16:creationId xmlns:a16="http://schemas.microsoft.com/office/drawing/2014/main" id="{7F13055F-7EB8-4BFC-95F6-C924566BEC99}"/>
              </a:ext>
            </a:extLst>
          </p:cNvPr>
          <p:cNvGraphicFramePr>
            <a:graphicFrameLocks noGrp="1"/>
          </p:cNvGraphicFramePr>
          <p:nvPr/>
        </p:nvGraphicFramePr>
        <p:xfrm>
          <a:off x="2582779" y="4869941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EF0A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AE97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16F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sp>
        <p:nvSpPr>
          <p:cNvPr id="116" name="TextBox 115">
            <a:extLst>
              <a:ext uri="{FF2B5EF4-FFF2-40B4-BE49-F238E27FC236}">
                <a16:creationId xmlns:a16="http://schemas.microsoft.com/office/drawing/2014/main" id="{798B5615-A82D-4496-8C34-D3E39D1D631D}"/>
              </a:ext>
            </a:extLst>
          </p:cNvPr>
          <p:cNvSpPr txBox="1"/>
          <p:nvPr/>
        </p:nvSpPr>
        <p:spPr>
          <a:xfrm>
            <a:off x="743688" y="5862425"/>
            <a:ext cx="10546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이러한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Encoder Layer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연산을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 수행하여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Decoder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전달함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13777992-E84C-4529-9468-618BDA5C6215}"/>
                  </a:ext>
                </a:extLst>
              </p:cNvPr>
              <p:cNvSpPr txBox="1"/>
              <p:nvPr/>
            </p:nvSpPr>
            <p:spPr>
              <a:xfrm rot="17577158">
                <a:off x="2278427" y="3857869"/>
                <a:ext cx="1487018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𝑷𝒐𝒔𝒊𝒕𝒊𝒐𝒏𝒂𝒍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𝑬𝒏𝒄𝒐𝒅𝒊𝒏𝒈</m:t>
                      </m:r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13777992-E84C-4529-9468-618BDA5C6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577158">
                <a:off x="2278427" y="3857869"/>
                <a:ext cx="1487018" cy="215444"/>
              </a:xfrm>
              <a:prstGeom prst="rect">
                <a:avLst/>
              </a:prstGeom>
              <a:blipFill>
                <a:blip r:embed="rId2"/>
                <a:stretch>
                  <a:fillRect l="-1550" t="-25105" r="-28682" b="-46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グループ化 3">
            <a:extLst>
              <a:ext uri="{FF2B5EF4-FFF2-40B4-BE49-F238E27FC236}">
                <a16:creationId xmlns:a16="http://schemas.microsoft.com/office/drawing/2014/main" id="{3AEF6926-F848-4B84-A210-138BF46E1359}"/>
              </a:ext>
            </a:extLst>
          </p:cNvPr>
          <p:cNvGrpSpPr/>
          <p:nvPr/>
        </p:nvGrpSpPr>
        <p:grpSpPr>
          <a:xfrm>
            <a:off x="304799" y="292100"/>
            <a:ext cx="7477847" cy="967740"/>
            <a:chOff x="254000" y="292100"/>
            <a:chExt cx="4025900" cy="609600"/>
          </a:xfrm>
        </p:grpSpPr>
        <p:sp>
          <p:nvSpPr>
            <p:cNvPr id="74" name="正方形/長方形 1">
              <a:extLst>
                <a:ext uri="{FF2B5EF4-FFF2-40B4-BE49-F238E27FC236}">
                  <a16:creationId xmlns:a16="http://schemas.microsoft.com/office/drawing/2014/main" id="{93E20909-4F83-48F7-BBCC-E5076D52C9B8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正方形/長方形 2">
              <a:extLst>
                <a:ext uri="{FF2B5EF4-FFF2-40B4-BE49-F238E27FC236}">
                  <a16:creationId xmlns:a16="http://schemas.microsoft.com/office/drawing/2014/main" id="{EA03776B-8AE2-47B3-8098-14D742892471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6" name="テキスト ボックス 2">
            <a:extLst>
              <a:ext uri="{FF2B5EF4-FFF2-40B4-BE49-F238E27FC236}">
                <a16:creationId xmlns:a16="http://schemas.microsoft.com/office/drawing/2014/main" id="{8E119E77-0F6C-4E6D-BDF0-5A0996302322}"/>
              </a:ext>
            </a:extLst>
          </p:cNvPr>
          <p:cNvSpPr txBox="1"/>
          <p:nvPr/>
        </p:nvSpPr>
        <p:spPr>
          <a:xfrm>
            <a:off x="852864" y="360471"/>
            <a:ext cx="69634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라운드 ExtraBold" panose="020B0600000101010101" pitchFamily="50" charset="-127"/>
              </a:rPr>
              <a:t>Transformer : Decoder</a:t>
            </a:r>
            <a:endParaRPr kumimoji="1" lang="ja-JP" altLang="en-US" sz="4800" b="1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aphicFrame>
        <p:nvGraphicFramePr>
          <p:cNvPr id="77" name="표 6">
            <a:extLst>
              <a:ext uri="{FF2B5EF4-FFF2-40B4-BE49-F238E27FC236}">
                <a16:creationId xmlns:a16="http://schemas.microsoft.com/office/drawing/2014/main" id="{23645220-6D0E-409F-8F92-D24B7D01C24E}"/>
              </a:ext>
            </a:extLst>
          </p:cNvPr>
          <p:cNvGraphicFramePr>
            <a:graphicFrameLocks noGrp="1"/>
          </p:cNvGraphicFramePr>
          <p:nvPr/>
        </p:nvGraphicFramePr>
        <p:xfrm>
          <a:off x="4162637" y="2411287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7681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78" name="표 6">
            <a:extLst>
              <a:ext uri="{FF2B5EF4-FFF2-40B4-BE49-F238E27FC236}">
                <a16:creationId xmlns:a16="http://schemas.microsoft.com/office/drawing/2014/main" id="{14C00EA7-CEF2-47D8-9D14-90DDF4FFB56F}"/>
              </a:ext>
            </a:extLst>
          </p:cNvPr>
          <p:cNvGraphicFramePr>
            <a:graphicFrameLocks noGrp="1"/>
          </p:cNvGraphicFramePr>
          <p:nvPr/>
        </p:nvGraphicFramePr>
        <p:xfrm>
          <a:off x="4162637" y="2762966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5C3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E4AC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6A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79" name="표 6">
            <a:extLst>
              <a:ext uri="{FF2B5EF4-FFF2-40B4-BE49-F238E27FC236}">
                <a16:creationId xmlns:a16="http://schemas.microsoft.com/office/drawing/2014/main" id="{FA0120D8-554F-4B63-8982-8D59A0259165}"/>
              </a:ext>
            </a:extLst>
          </p:cNvPr>
          <p:cNvGraphicFramePr>
            <a:graphicFrameLocks noGrp="1"/>
          </p:cNvGraphicFramePr>
          <p:nvPr/>
        </p:nvGraphicFramePr>
        <p:xfrm>
          <a:off x="4162637" y="3109476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86F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771C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94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80" name="표 6">
            <a:extLst>
              <a:ext uri="{FF2B5EF4-FFF2-40B4-BE49-F238E27FC236}">
                <a16:creationId xmlns:a16="http://schemas.microsoft.com/office/drawing/2014/main" id="{97941226-C630-4133-BF98-F6592FFAABD9}"/>
              </a:ext>
            </a:extLst>
          </p:cNvPr>
          <p:cNvGraphicFramePr>
            <a:graphicFrameLocks noGrp="1"/>
          </p:cNvGraphicFramePr>
          <p:nvPr/>
        </p:nvGraphicFramePr>
        <p:xfrm>
          <a:off x="4162637" y="3452244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5F8CB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6EE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81" name="표 6">
            <a:extLst>
              <a:ext uri="{FF2B5EF4-FFF2-40B4-BE49-F238E27FC236}">
                <a16:creationId xmlns:a16="http://schemas.microsoft.com/office/drawing/2014/main" id="{5E7F2E0D-11EE-4653-81D2-1E4071C54DFF}"/>
              </a:ext>
            </a:extLst>
          </p:cNvPr>
          <p:cNvGraphicFramePr>
            <a:graphicFrameLocks noGrp="1"/>
          </p:cNvGraphicFramePr>
          <p:nvPr/>
        </p:nvGraphicFramePr>
        <p:xfrm>
          <a:off x="4161323" y="3814311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82" name="표 6">
            <a:extLst>
              <a:ext uri="{FF2B5EF4-FFF2-40B4-BE49-F238E27FC236}">
                <a16:creationId xmlns:a16="http://schemas.microsoft.com/office/drawing/2014/main" id="{0E1E7EDB-1D65-4164-A893-56F48543935A}"/>
              </a:ext>
            </a:extLst>
          </p:cNvPr>
          <p:cNvGraphicFramePr>
            <a:graphicFrameLocks noGrp="1"/>
          </p:cNvGraphicFramePr>
          <p:nvPr/>
        </p:nvGraphicFramePr>
        <p:xfrm>
          <a:off x="4161323" y="4182951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83" name="표 6">
            <a:extLst>
              <a:ext uri="{FF2B5EF4-FFF2-40B4-BE49-F238E27FC236}">
                <a16:creationId xmlns:a16="http://schemas.microsoft.com/office/drawing/2014/main" id="{26C273E2-0ACE-4AB7-8416-3137D710085B}"/>
              </a:ext>
            </a:extLst>
          </p:cNvPr>
          <p:cNvGraphicFramePr>
            <a:graphicFrameLocks noGrp="1"/>
          </p:cNvGraphicFramePr>
          <p:nvPr/>
        </p:nvGraphicFramePr>
        <p:xfrm>
          <a:off x="4161323" y="4543247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6A4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84" name="표 6">
            <a:extLst>
              <a:ext uri="{FF2B5EF4-FFF2-40B4-BE49-F238E27FC236}">
                <a16:creationId xmlns:a16="http://schemas.microsoft.com/office/drawing/2014/main" id="{50B064A9-2AC9-4F4B-A034-83A50F50074C}"/>
              </a:ext>
            </a:extLst>
          </p:cNvPr>
          <p:cNvGraphicFramePr>
            <a:graphicFrameLocks noGrp="1"/>
          </p:cNvGraphicFramePr>
          <p:nvPr/>
        </p:nvGraphicFramePr>
        <p:xfrm>
          <a:off x="4161323" y="4898713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65AB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4C3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77A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506BB316-E943-4D62-9809-674EE21E7A64}"/>
              </a:ext>
            </a:extLst>
          </p:cNvPr>
          <p:cNvCxnSpPr>
            <a:cxnSpLocks/>
          </p:cNvCxnSpPr>
          <p:nvPr/>
        </p:nvCxnSpPr>
        <p:spPr>
          <a:xfrm>
            <a:off x="3739795" y="3767371"/>
            <a:ext cx="3103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60C509AB-2DE9-4878-9B71-E6C9D11827C5}"/>
              </a:ext>
            </a:extLst>
          </p:cNvPr>
          <p:cNvCxnSpPr>
            <a:cxnSpLocks/>
          </p:cNvCxnSpPr>
          <p:nvPr/>
        </p:nvCxnSpPr>
        <p:spPr>
          <a:xfrm>
            <a:off x="6174987" y="3791460"/>
            <a:ext cx="3103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テキスト ボックス 2">
            <a:extLst>
              <a:ext uri="{FF2B5EF4-FFF2-40B4-BE49-F238E27FC236}">
                <a16:creationId xmlns:a16="http://schemas.microsoft.com/office/drawing/2014/main" id="{A790D21D-32B6-4724-A5F0-70512B761672}"/>
              </a:ext>
            </a:extLst>
          </p:cNvPr>
          <p:cNvSpPr txBox="1"/>
          <p:nvPr/>
        </p:nvSpPr>
        <p:spPr>
          <a:xfrm rot="16200000">
            <a:off x="5757213" y="3500817"/>
            <a:ext cx="23275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r>
              <a:rPr lang="en-US" altLang="ja-JP" sz="1100" b="1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r>
              <a:rPr kumimoji="1" lang="en-US" altLang="ja-JP" sz="1100" b="1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kumimoji="1" lang="ja-JP" altLang="en-US" sz="1100" b="1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aphicFrame>
        <p:nvGraphicFramePr>
          <p:cNvPr id="89" name="표 6">
            <a:extLst>
              <a:ext uri="{FF2B5EF4-FFF2-40B4-BE49-F238E27FC236}">
                <a16:creationId xmlns:a16="http://schemas.microsoft.com/office/drawing/2014/main" id="{72B8847E-E20B-4D92-BD99-34D31F0BFB91}"/>
              </a:ext>
            </a:extLst>
          </p:cNvPr>
          <p:cNvGraphicFramePr>
            <a:graphicFrameLocks noGrp="1"/>
          </p:cNvGraphicFramePr>
          <p:nvPr/>
        </p:nvGraphicFramePr>
        <p:xfrm>
          <a:off x="6548412" y="2411524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3FB9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FB4F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7CB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90" name="표 6">
            <a:extLst>
              <a:ext uri="{FF2B5EF4-FFF2-40B4-BE49-F238E27FC236}">
                <a16:creationId xmlns:a16="http://schemas.microsoft.com/office/drawing/2014/main" id="{41EC2291-8002-4EA2-A896-488E1AA28894}"/>
              </a:ext>
            </a:extLst>
          </p:cNvPr>
          <p:cNvGraphicFramePr>
            <a:graphicFrameLocks noGrp="1"/>
          </p:cNvGraphicFramePr>
          <p:nvPr/>
        </p:nvGraphicFramePr>
        <p:xfrm>
          <a:off x="6548412" y="2763203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6EE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91" name="표 6">
            <a:extLst>
              <a:ext uri="{FF2B5EF4-FFF2-40B4-BE49-F238E27FC236}">
                <a16:creationId xmlns:a16="http://schemas.microsoft.com/office/drawing/2014/main" id="{786099B7-8939-4140-A424-DBD36F78A0C4}"/>
              </a:ext>
            </a:extLst>
          </p:cNvPr>
          <p:cNvGraphicFramePr>
            <a:graphicFrameLocks noGrp="1"/>
          </p:cNvGraphicFramePr>
          <p:nvPr/>
        </p:nvGraphicFramePr>
        <p:xfrm>
          <a:off x="6548412" y="3109713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A7E2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FFD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92" name="표 6">
            <a:extLst>
              <a:ext uri="{FF2B5EF4-FFF2-40B4-BE49-F238E27FC236}">
                <a16:creationId xmlns:a16="http://schemas.microsoft.com/office/drawing/2014/main" id="{582A75A0-C38E-4B31-9C1D-A3ADEEEC0043}"/>
              </a:ext>
            </a:extLst>
          </p:cNvPr>
          <p:cNvGraphicFramePr>
            <a:graphicFrameLocks noGrp="1"/>
          </p:cNvGraphicFramePr>
          <p:nvPr/>
        </p:nvGraphicFramePr>
        <p:xfrm>
          <a:off x="6548412" y="3452481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DF3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BE7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76C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93" name="표 6">
            <a:extLst>
              <a:ext uri="{FF2B5EF4-FFF2-40B4-BE49-F238E27FC236}">
                <a16:creationId xmlns:a16="http://schemas.microsoft.com/office/drawing/2014/main" id="{ABD3C22A-D651-4E3F-ADD0-3E2AB850994C}"/>
              </a:ext>
            </a:extLst>
          </p:cNvPr>
          <p:cNvGraphicFramePr>
            <a:graphicFrameLocks noGrp="1"/>
          </p:cNvGraphicFramePr>
          <p:nvPr/>
        </p:nvGraphicFramePr>
        <p:xfrm>
          <a:off x="6547098" y="3814548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4F18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E22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0E43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94" name="표 6">
            <a:extLst>
              <a:ext uri="{FF2B5EF4-FFF2-40B4-BE49-F238E27FC236}">
                <a16:creationId xmlns:a16="http://schemas.microsoft.com/office/drawing/2014/main" id="{AE79555F-01FB-49A2-991D-CCD67D6DA40A}"/>
              </a:ext>
            </a:extLst>
          </p:cNvPr>
          <p:cNvGraphicFramePr>
            <a:graphicFrameLocks noGrp="1"/>
          </p:cNvGraphicFramePr>
          <p:nvPr/>
        </p:nvGraphicFramePr>
        <p:xfrm>
          <a:off x="6547098" y="4183188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EB89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918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1D5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95" name="표 6">
            <a:extLst>
              <a:ext uri="{FF2B5EF4-FFF2-40B4-BE49-F238E27FC236}">
                <a16:creationId xmlns:a16="http://schemas.microsoft.com/office/drawing/2014/main" id="{B96F26CC-8F39-4946-9113-55DE500ABD43}"/>
              </a:ext>
            </a:extLst>
          </p:cNvPr>
          <p:cNvGraphicFramePr>
            <a:graphicFrameLocks noGrp="1"/>
          </p:cNvGraphicFramePr>
          <p:nvPr/>
        </p:nvGraphicFramePr>
        <p:xfrm>
          <a:off x="6547098" y="4543484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2F08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5EFA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EFF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96" name="표 6">
            <a:extLst>
              <a:ext uri="{FF2B5EF4-FFF2-40B4-BE49-F238E27FC236}">
                <a16:creationId xmlns:a16="http://schemas.microsoft.com/office/drawing/2014/main" id="{ECA768F5-2983-4704-B540-D641510CB264}"/>
              </a:ext>
            </a:extLst>
          </p:cNvPr>
          <p:cNvGraphicFramePr>
            <a:graphicFrameLocks noGrp="1"/>
          </p:cNvGraphicFramePr>
          <p:nvPr/>
        </p:nvGraphicFramePr>
        <p:xfrm>
          <a:off x="6547098" y="4898950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4873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09E9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858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7D2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sp>
        <p:nvSpPr>
          <p:cNvPr id="98" name="TextBox 97">
            <a:extLst>
              <a:ext uri="{FF2B5EF4-FFF2-40B4-BE49-F238E27FC236}">
                <a16:creationId xmlns:a16="http://schemas.microsoft.com/office/drawing/2014/main" id="{AF6974A2-6B0C-4593-A3D9-179337E93401}"/>
              </a:ext>
            </a:extLst>
          </p:cNvPr>
          <p:cNvSpPr txBox="1"/>
          <p:nvPr/>
        </p:nvSpPr>
        <p:spPr>
          <a:xfrm>
            <a:off x="3095141" y="1573833"/>
            <a:ext cx="3390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Encoder</a:t>
            </a:r>
          </a:p>
          <a:p>
            <a:pPr algn="ctr"/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Layer#8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A2FD6907-C2D0-44AF-84D9-FE93202448EC}"/>
              </a:ext>
            </a:extLst>
          </p:cNvPr>
          <p:cNvCxnSpPr>
            <a:cxnSpLocks/>
          </p:cNvCxnSpPr>
          <p:nvPr/>
        </p:nvCxnSpPr>
        <p:spPr>
          <a:xfrm>
            <a:off x="5289490" y="3793636"/>
            <a:ext cx="3103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FB2F7A22-834B-49DA-A339-DB9CB713990C}"/>
              </a:ext>
            </a:extLst>
          </p:cNvPr>
          <p:cNvSpPr/>
          <p:nvPr/>
        </p:nvSpPr>
        <p:spPr>
          <a:xfrm>
            <a:off x="3121135" y="1869025"/>
            <a:ext cx="3792354" cy="500544"/>
          </a:xfrm>
          <a:custGeom>
            <a:avLst/>
            <a:gdLst>
              <a:gd name="connsiteX0" fmla="*/ 0 w 3792354"/>
              <a:gd name="connsiteY0" fmla="*/ 481294 h 500544"/>
              <a:gd name="connsiteX1" fmla="*/ 1607419 w 3792354"/>
              <a:gd name="connsiteY1" fmla="*/ 31 h 500544"/>
              <a:gd name="connsiteX2" fmla="*/ 3792354 w 3792354"/>
              <a:gd name="connsiteY2" fmla="*/ 500544 h 50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92354" h="500544">
                <a:moveTo>
                  <a:pt x="0" y="481294"/>
                </a:moveTo>
                <a:cubicBezTo>
                  <a:pt x="487680" y="239058"/>
                  <a:pt x="975360" y="-3177"/>
                  <a:pt x="1607419" y="31"/>
                </a:cubicBezTo>
                <a:cubicBezTo>
                  <a:pt x="2239478" y="3239"/>
                  <a:pt x="3015916" y="251891"/>
                  <a:pt x="3792354" y="500544"/>
                </a:cubicBezTo>
              </a:path>
            </a:pathLst>
          </a:cu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2EB6F046-DD41-4FF8-8907-DE6F119D9B44}"/>
              </a:ext>
            </a:extLst>
          </p:cNvPr>
          <p:cNvSpPr/>
          <p:nvPr/>
        </p:nvSpPr>
        <p:spPr>
          <a:xfrm>
            <a:off x="7866435" y="2561428"/>
            <a:ext cx="518413" cy="2512403"/>
          </a:xfrm>
          <a:prstGeom prst="rightArrow">
            <a:avLst>
              <a:gd name="adj1" fmla="val 50000"/>
              <a:gd name="adj2" fmla="val 679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지연 3">
            <a:extLst>
              <a:ext uri="{FF2B5EF4-FFF2-40B4-BE49-F238E27FC236}">
                <a16:creationId xmlns:a16="http://schemas.microsoft.com/office/drawing/2014/main" id="{285907A0-43DA-4325-BDDA-CA5401821336}"/>
              </a:ext>
            </a:extLst>
          </p:cNvPr>
          <p:cNvSpPr/>
          <p:nvPr/>
        </p:nvSpPr>
        <p:spPr>
          <a:xfrm>
            <a:off x="8802073" y="2462304"/>
            <a:ext cx="1303867" cy="2658533"/>
          </a:xfrm>
          <a:prstGeom prst="flowChartDelay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D</a:t>
            </a:r>
          </a:p>
          <a:p>
            <a:pPr algn="ctr"/>
            <a:r>
              <a:rPr lang="en-US" altLang="ko-KR" sz="2400" dirty="0"/>
              <a:t>E</a:t>
            </a:r>
          </a:p>
          <a:p>
            <a:pPr algn="ctr"/>
            <a:r>
              <a:rPr lang="en-US" altLang="ko-KR" sz="2400" dirty="0"/>
              <a:t>C</a:t>
            </a:r>
          </a:p>
          <a:p>
            <a:pPr algn="ctr"/>
            <a:r>
              <a:rPr lang="en-US" altLang="ko-KR" sz="2400" dirty="0"/>
              <a:t>O</a:t>
            </a:r>
          </a:p>
          <a:p>
            <a:pPr algn="ctr"/>
            <a:r>
              <a:rPr lang="en-US" altLang="ko-KR" sz="2400" dirty="0"/>
              <a:t>D</a:t>
            </a:r>
          </a:p>
          <a:p>
            <a:pPr algn="ctr"/>
            <a:r>
              <a:rPr lang="en-US" altLang="ko-KR" sz="2400" dirty="0"/>
              <a:t>E</a:t>
            </a:r>
            <a:br>
              <a:rPr lang="en-US" altLang="ko-KR" sz="2400" dirty="0"/>
            </a:br>
            <a:r>
              <a:rPr lang="en-US" altLang="ko-KR" sz="2400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61025606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D8FEFD0A-4A51-421A-957B-636525F43EE2}"/>
              </a:ext>
            </a:extLst>
          </p:cNvPr>
          <p:cNvCxnSpPr>
            <a:cxnSpLocks/>
          </p:cNvCxnSpPr>
          <p:nvPr/>
        </p:nvCxnSpPr>
        <p:spPr>
          <a:xfrm>
            <a:off x="10631328" y="4420007"/>
            <a:ext cx="66391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D50822B7-4D88-4104-9665-7FE0D3068029}"/>
              </a:ext>
            </a:extLst>
          </p:cNvPr>
          <p:cNvCxnSpPr>
            <a:cxnSpLocks/>
          </p:cNvCxnSpPr>
          <p:nvPr/>
        </p:nvCxnSpPr>
        <p:spPr>
          <a:xfrm>
            <a:off x="9817815" y="4430611"/>
            <a:ext cx="66391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FBA148AC-A7AE-47F7-9FF1-C784FADD9CD7}"/>
              </a:ext>
            </a:extLst>
          </p:cNvPr>
          <p:cNvCxnSpPr>
            <a:cxnSpLocks/>
          </p:cNvCxnSpPr>
          <p:nvPr/>
        </p:nvCxnSpPr>
        <p:spPr>
          <a:xfrm>
            <a:off x="6556386" y="4457740"/>
            <a:ext cx="445547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표 6">
            <a:extLst>
              <a:ext uri="{FF2B5EF4-FFF2-40B4-BE49-F238E27FC236}">
                <a16:creationId xmlns:a16="http://schemas.microsoft.com/office/drawing/2014/main" id="{2E82B420-5449-4EF0-BE62-A8441D2AC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031566"/>
              </p:ext>
            </p:extLst>
          </p:nvPr>
        </p:nvGraphicFramePr>
        <p:xfrm>
          <a:off x="1221951" y="2930908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17192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8A994DED-CBA1-4216-B92F-498A1959BF77}"/>
              </a:ext>
            </a:extLst>
          </p:cNvPr>
          <p:cNvSpPr/>
          <p:nvPr/>
        </p:nvSpPr>
        <p:spPr>
          <a:xfrm>
            <a:off x="419987" y="3622489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가능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9A82250-3011-4C2D-AB68-BCF64F0773B9}"/>
              </a:ext>
            </a:extLst>
          </p:cNvPr>
          <p:cNvSpPr/>
          <p:nvPr/>
        </p:nvSpPr>
        <p:spPr>
          <a:xfrm>
            <a:off x="0" y="3297390"/>
            <a:ext cx="10246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76A6DBD-242B-4156-8749-6F3DF63924E2}"/>
              </a:ext>
            </a:extLst>
          </p:cNvPr>
          <p:cNvSpPr/>
          <p:nvPr/>
        </p:nvSpPr>
        <p:spPr>
          <a:xfrm>
            <a:off x="419987" y="3989710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표지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A1E720E-B954-40C8-B577-909A20379DF8}"/>
              </a:ext>
            </a:extLst>
          </p:cNvPr>
          <p:cNvSpPr/>
          <p:nvPr/>
        </p:nvSpPr>
        <p:spPr>
          <a:xfrm>
            <a:off x="344308" y="4576038"/>
            <a:ext cx="814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과태료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A54412D-32E4-4C37-8D67-A0B7805485F4}"/>
              </a:ext>
            </a:extLst>
          </p:cNvPr>
          <p:cNvSpPr/>
          <p:nvPr/>
        </p:nvSpPr>
        <p:spPr>
          <a:xfrm>
            <a:off x="449304" y="4992854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부과</a:t>
            </a: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D7D57CB8-B58A-4ECD-854A-C6F379AE6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895838"/>
              </p:ext>
            </p:extLst>
          </p:nvPr>
        </p:nvGraphicFramePr>
        <p:xfrm>
          <a:off x="1221951" y="3291521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17192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21" name="표 6">
            <a:extLst>
              <a:ext uri="{FF2B5EF4-FFF2-40B4-BE49-F238E27FC236}">
                <a16:creationId xmlns:a16="http://schemas.microsoft.com/office/drawing/2014/main" id="{76916FC3-BC10-4462-84A1-19DEBEA992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3092"/>
              </p:ext>
            </p:extLst>
          </p:nvPr>
        </p:nvGraphicFramePr>
        <p:xfrm>
          <a:off x="1221951" y="3643200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1719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24" name="표 6">
            <a:extLst>
              <a:ext uri="{FF2B5EF4-FFF2-40B4-BE49-F238E27FC236}">
                <a16:creationId xmlns:a16="http://schemas.microsoft.com/office/drawing/2014/main" id="{96FD8E44-AA04-4125-A5CE-3FFE588223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820925"/>
              </p:ext>
            </p:extLst>
          </p:nvPr>
        </p:nvGraphicFramePr>
        <p:xfrm>
          <a:off x="1221951" y="3989710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1719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37" name="표 6">
            <a:extLst>
              <a:ext uri="{FF2B5EF4-FFF2-40B4-BE49-F238E27FC236}">
                <a16:creationId xmlns:a16="http://schemas.microsoft.com/office/drawing/2014/main" id="{18FAC229-3622-40D6-A259-AE92299AC7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163867"/>
              </p:ext>
            </p:extLst>
          </p:nvPr>
        </p:nvGraphicFramePr>
        <p:xfrm>
          <a:off x="1211533" y="4609710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1719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A8DAA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59D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CC9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40" name="표 6">
            <a:extLst>
              <a:ext uri="{FF2B5EF4-FFF2-40B4-BE49-F238E27FC236}">
                <a16:creationId xmlns:a16="http://schemas.microsoft.com/office/drawing/2014/main" id="{7F13055F-7EB8-4BFC-95F6-C924566BEC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425728"/>
              </p:ext>
            </p:extLst>
          </p:nvPr>
        </p:nvGraphicFramePr>
        <p:xfrm>
          <a:off x="1211533" y="4965176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EF0A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AE97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16F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sp>
        <p:nvSpPr>
          <p:cNvPr id="116" name="TextBox 115">
            <a:extLst>
              <a:ext uri="{FF2B5EF4-FFF2-40B4-BE49-F238E27FC236}">
                <a16:creationId xmlns:a16="http://schemas.microsoft.com/office/drawing/2014/main" id="{798B5615-A82D-4496-8C34-D3E39D1D631D}"/>
              </a:ext>
            </a:extLst>
          </p:cNvPr>
          <p:cNvSpPr txBox="1"/>
          <p:nvPr/>
        </p:nvSpPr>
        <p:spPr>
          <a:xfrm>
            <a:off x="743688" y="5862425"/>
            <a:ext cx="10546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Masking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후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Encoder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정보를 포함하여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Decoder Layer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연산을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 수행하여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이를 최종적으로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FC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통해 다음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Token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예측해 나가는 방식으로 학습이 진행됨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grpSp>
        <p:nvGrpSpPr>
          <p:cNvPr id="73" name="グループ化 3">
            <a:extLst>
              <a:ext uri="{FF2B5EF4-FFF2-40B4-BE49-F238E27FC236}">
                <a16:creationId xmlns:a16="http://schemas.microsoft.com/office/drawing/2014/main" id="{3AEF6926-F848-4B84-A210-138BF46E1359}"/>
              </a:ext>
            </a:extLst>
          </p:cNvPr>
          <p:cNvGrpSpPr/>
          <p:nvPr/>
        </p:nvGrpSpPr>
        <p:grpSpPr>
          <a:xfrm>
            <a:off x="304799" y="292100"/>
            <a:ext cx="7477847" cy="967740"/>
            <a:chOff x="254000" y="292100"/>
            <a:chExt cx="4025900" cy="609600"/>
          </a:xfrm>
        </p:grpSpPr>
        <p:sp>
          <p:nvSpPr>
            <p:cNvPr id="74" name="正方形/長方形 1">
              <a:extLst>
                <a:ext uri="{FF2B5EF4-FFF2-40B4-BE49-F238E27FC236}">
                  <a16:creationId xmlns:a16="http://schemas.microsoft.com/office/drawing/2014/main" id="{93E20909-4F83-48F7-BBCC-E5076D52C9B8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正方形/長方形 2">
              <a:extLst>
                <a:ext uri="{FF2B5EF4-FFF2-40B4-BE49-F238E27FC236}">
                  <a16:creationId xmlns:a16="http://schemas.microsoft.com/office/drawing/2014/main" id="{EA03776B-8AE2-47B3-8098-14D742892471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6" name="テキスト ボックス 2">
            <a:extLst>
              <a:ext uri="{FF2B5EF4-FFF2-40B4-BE49-F238E27FC236}">
                <a16:creationId xmlns:a16="http://schemas.microsoft.com/office/drawing/2014/main" id="{8E119E77-0F6C-4E6D-BDF0-5A0996302322}"/>
              </a:ext>
            </a:extLst>
          </p:cNvPr>
          <p:cNvSpPr txBox="1"/>
          <p:nvPr/>
        </p:nvSpPr>
        <p:spPr>
          <a:xfrm>
            <a:off x="852864" y="360471"/>
            <a:ext cx="69634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라운드 ExtraBold" panose="020B0600000101010101" pitchFamily="50" charset="-127"/>
              </a:rPr>
              <a:t>Transformer : Decoder</a:t>
            </a:r>
            <a:endParaRPr kumimoji="1" lang="ja-JP" altLang="en-US" sz="4800" b="1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1CEF9D9-0F49-405D-A2AE-491C159989A7}"/>
              </a:ext>
            </a:extLst>
          </p:cNvPr>
          <p:cNvSpPr/>
          <p:nvPr/>
        </p:nvSpPr>
        <p:spPr>
          <a:xfrm>
            <a:off x="344308" y="5314028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합니다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51" name="표 6">
            <a:extLst>
              <a:ext uri="{FF2B5EF4-FFF2-40B4-BE49-F238E27FC236}">
                <a16:creationId xmlns:a16="http://schemas.microsoft.com/office/drawing/2014/main" id="{C4766A5C-D93E-4A1A-9922-8D1059871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536515"/>
              </p:ext>
            </p:extLst>
          </p:nvPr>
        </p:nvGraphicFramePr>
        <p:xfrm>
          <a:off x="1212326" y="5320642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EF0A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AE97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16F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B70FCA0-0CB4-438B-93B8-EAA990FF3CE6}"/>
              </a:ext>
            </a:extLst>
          </p:cNvPr>
          <p:cNvSpPr txBox="1"/>
          <p:nvPr/>
        </p:nvSpPr>
        <p:spPr>
          <a:xfrm rot="5400000">
            <a:off x="1429185" y="4518772"/>
            <a:ext cx="81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5C33D4-B025-443F-BA2D-937B5DB92293}"/>
              </a:ext>
            </a:extLst>
          </p:cNvPr>
          <p:cNvSpPr txBox="1"/>
          <p:nvPr/>
        </p:nvSpPr>
        <p:spPr>
          <a:xfrm rot="5400000">
            <a:off x="399389" y="4507396"/>
            <a:ext cx="81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5A9D78B-BDE4-40A1-BA55-3DABDA1C875D}"/>
              </a:ext>
            </a:extLst>
          </p:cNvPr>
          <p:cNvSpPr/>
          <p:nvPr/>
        </p:nvSpPr>
        <p:spPr>
          <a:xfrm>
            <a:off x="127245" y="2938298"/>
            <a:ext cx="10767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&lt;Start&gt;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12E842C1-F152-4F55-9C23-A356AD843BAE}"/>
              </a:ext>
            </a:extLst>
          </p:cNvPr>
          <p:cNvCxnSpPr>
            <a:cxnSpLocks/>
          </p:cNvCxnSpPr>
          <p:nvPr/>
        </p:nvCxnSpPr>
        <p:spPr>
          <a:xfrm>
            <a:off x="2385409" y="4472537"/>
            <a:ext cx="3103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4" name="표 6">
            <a:extLst>
              <a:ext uri="{FF2B5EF4-FFF2-40B4-BE49-F238E27FC236}">
                <a16:creationId xmlns:a16="http://schemas.microsoft.com/office/drawing/2014/main" id="{E7E89ECC-5411-4F72-96BB-0A0622851D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370121"/>
              </p:ext>
            </p:extLst>
          </p:nvPr>
        </p:nvGraphicFramePr>
        <p:xfrm>
          <a:off x="3667772" y="2930908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17192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sp>
        <p:nvSpPr>
          <p:cNvPr id="66" name="직사각형 65">
            <a:extLst>
              <a:ext uri="{FF2B5EF4-FFF2-40B4-BE49-F238E27FC236}">
                <a16:creationId xmlns:a16="http://schemas.microsoft.com/office/drawing/2014/main" id="{7E09CF0C-26FB-4D95-90ED-4A655270E9E5}"/>
              </a:ext>
            </a:extLst>
          </p:cNvPr>
          <p:cNvSpPr/>
          <p:nvPr/>
        </p:nvSpPr>
        <p:spPr>
          <a:xfrm>
            <a:off x="2463284" y="3280913"/>
            <a:ext cx="11589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Masked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70" name="표 6">
            <a:extLst>
              <a:ext uri="{FF2B5EF4-FFF2-40B4-BE49-F238E27FC236}">
                <a16:creationId xmlns:a16="http://schemas.microsoft.com/office/drawing/2014/main" id="{882BF1F4-F617-49D0-8F4A-4D2D62AA01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932376"/>
              </p:ext>
            </p:extLst>
          </p:nvPr>
        </p:nvGraphicFramePr>
        <p:xfrm>
          <a:off x="3667772" y="3291521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1719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71" name="표 6">
            <a:extLst>
              <a:ext uri="{FF2B5EF4-FFF2-40B4-BE49-F238E27FC236}">
                <a16:creationId xmlns:a16="http://schemas.microsoft.com/office/drawing/2014/main" id="{1E441058-0BFE-4D87-A177-9BF888C481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141505"/>
              </p:ext>
            </p:extLst>
          </p:nvPr>
        </p:nvGraphicFramePr>
        <p:xfrm>
          <a:off x="3667772" y="3643200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1719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72" name="표 6">
            <a:extLst>
              <a:ext uri="{FF2B5EF4-FFF2-40B4-BE49-F238E27FC236}">
                <a16:creationId xmlns:a16="http://schemas.microsoft.com/office/drawing/2014/main" id="{CAFE7898-680C-4E75-844A-72122A53B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168997"/>
              </p:ext>
            </p:extLst>
          </p:nvPr>
        </p:nvGraphicFramePr>
        <p:xfrm>
          <a:off x="3667772" y="3989710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1719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85" name="표 6">
            <a:extLst>
              <a:ext uri="{FF2B5EF4-FFF2-40B4-BE49-F238E27FC236}">
                <a16:creationId xmlns:a16="http://schemas.microsoft.com/office/drawing/2014/main" id="{DE0ED4AA-4751-493B-A8E8-1ADEAD8212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922130"/>
              </p:ext>
            </p:extLst>
          </p:nvPr>
        </p:nvGraphicFramePr>
        <p:xfrm>
          <a:off x="3657354" y="4609710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1719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97" name="표 6">
            <a:extLst>
              <a:ext uri="{FF2B5EF4-FFF2-40B4-BE49-F238E27FC236}">
                <a16:creationId xmlns:a16="http://schemas.microsoft.com/office/drawing/2014/main" id="{F24C3182-31FF-44E2-85E5-5C8C340839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444188"/>
              </p:ext>
            </p:extLst>
          </p:nvPr>
        </p:nvGraphicFramePr>
        <p:xfrm>
          <a:off x="3657354" y="4965176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101" name="표 6">
            <a:extLst>
              <a:ext uri="{FF2B5EF4-FFF2-40B4-BE49-F238E27FC236}">
                <a16:creationId xmlns:a16="http://schemas.microsoft.com/office/drawing/2014/main" id="{AA55E02D-399F-436D-AEED-386E112785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313469"/>
              </p:ext>
            </p:extLst>
          </p:nvPr>
        </p:nvGraphicFramePr>
        <p:xfrm>
          <a:off x="3658147" y="5320642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68DFD0D1-8C7B-43FD-9679-C0FCB0509EB8}"/>
              </a:ext>
            </a:extLst>
          </p:cNvPr>
          <p:cNvSpPr txBox="1"/>
          <p:nvPr/>
        </p:nvSpPr>
        <p:spPr>
          <a:xfrm rot="5400000">
            <a:off x="3835587" y="4491696"/>
            <a:ext cx="81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6711458-DF1B-42FF-B2CD-0B618A8B74B8}"/>
              </a:ext>
            </a:extLst>
          </p:cNvPr>
          <p:cNvSpPr txBox="1"/>
          <p:nvPr/>
        </p:nvSpPr>
        <p:spPr>
          <a:xfrm rot="5400000">
            <a:off x="2867210" y="4479853"/>
            <a:ext cx="81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396EBFE-6A42-4F76-9AA5-719045E068E2}"/>
              </a:ext>
            </a:extLst>
          </p:cNvPr>
          <p:cNvSpPr/>
          <p:nvPr/>
        </p:nvSpPr>
        <p:spPr>
          <a:xfrm>
            <a:off x="2573066" y="2938298"/>
            <a:ext cx="10767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&lt;Start&gt;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1F82BAFE-561B-41C6-A102-3B1887849BA6}"/>
              </a:ext>
            </a:extLst>
          </p:cNvPr>
          <p:cNvCxnSpPr>
            <a:cxnSpLocks/>
          </p:cNvCxnSpPr>
          <p:nvPr/>
        </p:nvCxnSpPr>
        <p:spPr>
          <a:xfrm>
            <a:off x="4847882" y="4464070"/>
            <a:ext cx="66391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B6182DB-CE18-436B-9D6B-D9DFEB09FC99}"/>
              </a:ext>
            </a:extLst>
          </p:cNvPr>
          <p:cNvSpPr/>
          <p:nvPr/>
        </p:nvSpPr>
        <p:spPr>
          <a:xfrm>
            <a:off x="2457903" y="3582939"/>
            <a:ext cx="11589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Masked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D757CAC-7C6F-41E1-AA80-018DE146D580}"/>
              </a:ext>
            </a:extLst>
          </p:cNvPr>
          <p:cNvSpPr/>
          <p:nvPr/>
        </p:nvSpPr>
        <p:spPr>
          <a:xfrm>
            <a:off x="2457904" y="3884964"/>
            <a:ext cx="11589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Masked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A5298DD-6320-4E5D-9EB9-FFE6E24BD657}"/>
              </a:ext>
            </a:extLst>
          </p:cNvPr>
          <p:cNvSpPr/>
          <p:nvPr/>
        </p:nvSpPr>
        <p:spPr>
          <a:xfrm>
            <a:off x="2490822" y="4621603"/>
            <a:ext cx="11589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Masked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AACC420-9E04-4975-8127-C8A0D8BF45A6}"/>
              </a:ext>
            </a:extLst>
          </p:cNvPr>
          <p:cNvSpPr/>
          <p:nvPr/>
        </p:nvSpPr>
        <p:spPr>
          <a:xfrm>
            <a:off x="2490822" y="4936576"/>
            <a:ext cx="11589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Masked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3EDBCD3-E65C-44F3-B49E-0591924A89B2}"/>
              </a:ext>
            </a:extLst>
          </p:cNvPr>
          <p:cNvSpPr/>
          <p:nvPr/>
        </p:nvSpPr>
        <p:spPr>
          <a:xfrm>
            <a:off x="2498002" y="5281748"/>
            <a:ext cx="11589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Masked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12464A5-FDA8-48D3-93A6-6563D4535B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86" y="1410461"/>
            <a:ext cx="1742146" cy="2068395"/>
          </a:xfrm>
          <a:prstGeom prst="rect">
            <a:avLst/>
          </a:prstGeom>
        </p:spPr>
      </p:pic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247008C3-A026-48CC-B805-44C0D028C3B4}"/>
              </a:ext>
            </a:extLst>
          </p:cNvPr>
          <p:cNvCxnSpPr>
            <a:cxnSpLocks/>
            <a:endCxn id="23" idx="2"/>
          </p:cNvCxnSpPr>
          <p:nvPr/>
        </p:nvCxnSpPr>
        <p:spPr>
          <a:xfrm flipH="1" flipV="1">
            <a:off x="5945765" y="3587277"/>
            <a:ext cx="2190" cy="40243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E158610-903C-42CB-B605-30A24418BF05}"/>
              </a:ext>
            </a:extLst>
          </p:cNvPr>
          <p:cNvSpPr/>
          <p:nvPr/>
        </p:nvSpPr>
        <p:spPr>
          <a:xfrm>
            <a:off x="5196776" y="3928788"/>
            <a:ext cx="1557862" cy="9993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Multi-Head</a:t>
            </a:r>
          </a:p>
          <a:p>
            <a:pPr algn="ctr"/>
            <a:r>
              <a:rPr lang="en-US" altLang="ko-KR" dirty="0"/>
              <a:t>Attention</a:t>
            </a:r>
            <a:endParaRPr lang="ko-KR" altLang="en-US" dirty="0"/>
          </a:p>
        </p:txBody>
      </p: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08C86194-C727-4D6B-9513-896029614B0C}"/>
              </a:ext>
            </a:extLst>
          </p:cNvPr>
          <p:cNvSpPr/>
          <p:nvPr/>
        </p:nvSpPr>
        <p:spPr>
          <a:xfrm>
            <a:off x="6968642" y="3952271"/>
            <a:ext cx="1557862" cy="9993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Feed</a:t>
            </a:r>
          </a:p>
          <a:p>
            <a:pPr algn="ctr"/>
            <a:r>
              <a:rPr lang="en-US" altLang="ko-KR" dirty="0"/>
              <a:t>Forward</a:t>
            </a:r>
            <a:endParaRPr lang="ko-KR" altLang="en-US" dirty="0"/>
          </a:p>
        </p:txBody>
      </p:sp>
      <p:graphicFrame>
        <p:nvGraphicFramePr>
          <p:cNvPr id="117" name="표 6">
            <a:extLst>
              <a:ext uri="{FF2B5EF4-FFF2-40B4-BE49-F238E27FC236}">
                <a16:creationId xmlns:a16="http://schemas.microsoft.com/office/drawing/2014/main" id="{3DA441AE-1E9F-4BF1-863E-FC426B1B8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87948"/>
              </p:ext>
            </p:extLst>
          </p:nvPr>
        </p:nvGraphicFramePr>
        <p:xfrm>
          <a:off x="8981993" y="4272690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17192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sp>
        <p:nvSpPr>
          <p:cNvPr id="118" name="TextBox 117">
            <a:extLst>
              <a:ext uri="{FF2B5EF4-FFF2-40B4-BE49-F238E27FC236}">
                <a16:creationId xmlns:a16="http://schemas.microsoft.com/office/drawing/2014/main" id="{072327D9-62EF-4D3E-8AA8-A5C0C338085E}"/>
              </a:ext>
            </a:extLst>
          </p:cNvPr>
          <p:cNvSpPr txBox="1"/>
          <p:nvPr/>
        </p:nvSpPr>
        <p:spPr>
          <a:xfrm>
            <a:off x="2179280" y="2006438"/>
            <a:ext cx="1361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Masked</a:t>
            </a:r>
          </a:p>
          <a:p>
            <a:pPr algn="ctr"/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Multi-Head</a:t>
            </a:r>
          </a:p>
          <a:p>
            <a:pPr algn="ctr"/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Attention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7DC3394E-46AC-43BE-B0B7-9D6A5628DAB4}"/>
              </a:ext>
            </a:extLst>
          </p:cNvPr>
          <p:cNvSpPr/>
          <p:nvPr/>
        </p:nvSpPr>
        <p:spPr>
          <a:xfrm>
            <a:off x="1594281" y="2547123"/>
            <a:ext cx="2531533" cy="372669"/>
          </a:xfrm>
          <a:custGeom>
            <a:avLst/>
            <a:gdLst>
              <a:gd name="connsiteX0" fmla="*/ 0 w 2531533"/>
              <a:gd name="connsiteY0" fmla="*/ 372669 h 372669"/>
              <a:gd name="connsiteX1" fmla="*/ 1210733 w 2531533"/>
              <a:gd name="connsiteY1" fmla="*/ 135 h 372669"/>
              <a:gd name="connsiteX2" fmla="*/ 2531533 w 2531533"/>
              <a:gd name="connsiteY2" fmla="*/ 338802 h 37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31533" h="372669">
                <a:moveTo>
                  <a:pt x="0" y="372669"/>
                </a:moveTo>
                <a:cubicBezTo>
                  <a:pt x="394405" y="189224"/>
                  <a:pt x="788811" y="5779"/>
                  <a:pt x="1210733" y="135"/>
                </a:cubicBezTo>
                <a:cubicBezTo>
                  <a:pt x="1632655" y="-5509"/>
                  <a:pt x="2082094" y="166646"/>
                  <a:pt x="2531533" y="338802"/>
                </a:cubicBezTo>
              </a:path>
            </a:pathLst>
          </a:cu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86515FB-7E65-4734-8492-0D4E1C481165}"/>
              </a:ext>
            </a:extLst>
          </p:cNvPr>
          <p:cNvSpPr/>
          <p:nvPr/>
        </p:nvSpPr>
        <p:spPr>
          <a:xfrm>
            <a:off x="5065271" y="1315762"/>
            <a:ext cx="1760988" cy="2271515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98037E5-5449-47DC-A5F9-7A9588FB30FE}"/>
              </a:ext>
            </a:extLst>
          </p:cNvPr>
          <p:cNvSpPr txBox="1"/>
          <p:nvPr/>
        </p:nvSpPr>
        <p:spPr>
          <a:xfrm>
            <a:off x="5294940" y="3291521"/>
            <a:ext cx="1361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Encoder Key, Value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6DA89FCA-270A-4631-B97C-3D772177D46F}"/>
              </a:ext>
            </a:extLst>
          </p:cNvPr>
          <p:cNvSpPr txBox="1"/>
          <p:nvPr/>
        </p:nvSpPr>
        <p:spPr>
          <a:xfrm rot="10800000">
            <a:off x="8174567" y="4368365"/>
            <a:ext cx="81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8918F49-5731-47F0-8A72-C1F9F6955308}"/>
              </a:ext>
            </a:extLst>
          </p:cNvPr>
          <p:cNvSpPr txBox="1"/>
          <p:nvPr/>
        </p:nvSpPr>
        <p:spPr>
          <a:xfrm>
            <a:off x="8059741" y="3846767"/>
            <a:ext cx="1361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Decoder</a:t>
            </a:r>
          </a:p>
          <a:p>
            <a:pPr algn="ctr"/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#6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A4AAEF4-46EE-4844-9A35-9715F96C2E2E}"/>
              </a:ext>
            </a:extLst>
          </p:cNvPr>
          <p:cNvSpPr/>
          <p:nvPr/>
        </p:nvSpPr>
        <p:spPr>
          <a:xfrm>
            <a:off x="10417332" y="3264049"/>
            <a:ext cx="462811" cy="2387031"/>
          </a:xfrm>
          <a:prstGeom prst="rect">
            <a:avLst/>
          </a:prstGeom>
          <a:solidFill>
            <a:srgbClr val="FCC964"/>
          </a:solidFill>
          <a:ln>
            <a:solidFill>
              <a:srgbClr val="ECA4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</a:t>
            </a:r>
          </a:p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75D1A51-942D-413F-89ED-A95D13C7CF3B}"/>
              </a:ext>
            </a:extLst>
          </p:cNvPr>
          <p:cNvSpPr/>
          <p:nvPr/>
        </p:nvSpPr>
        <p:spPr>
          <a:xfrm>
            <a:off x="11357256" y="2786633"/>
            <a:ext cx="474789" cy="474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1DB21F49-265D-4AD2-A6E4-F72F58EB1D9C}"/>
              </a:ext>
            </a:extLst>
          </p:cNvPr>
          <p:cNvSpPr/>
          <p:nvPr/>
        </p:nvSpPr>
        <p:spPr>
          <a:xfrm>
            <a:off x="11357256" y="3379948"/>
            <a:ext cx="474789" cy="474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B674EFC5-3061-4C6F-B4CE-D1F5C4F4F0CC}"/>
              </a:ext>
            </a:extLst>
          </p:cNvPr>
          <p:cNvSpPr/>
          <p:nvPr/>
        </p:nvSpPr>
        <p:spPr>
          <a:xfrm>
            <a:off x="11357256" y="4239523"/>
            <a:ext cx="474789" cy="474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7B771624-2D5F-45AE-AF3B-97DAF3EEE166}"/>
              </a:ext>
            </a:extLst>
          </p:cNvPr>
          <p:cNvSpPr/>
          <p:nvPr/>
        </p:nvSpPr>
        <p:spPr>
          <a:xfrm>
            <a:off x="11353563" y="4909381"/>
            <a:ext cx="474789" cy="474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E5F8E8A8-DC75-4AC1-AA0C-D1156152A7BA}"/>
              </a:ext>
            </a:extLst>
          </p:cNvPr>
          <p:cNvSpPr/>
          <p:nvPr/>
        </p:nvSpPr>
        <p:spPr>
          <a:xfrm>
            <a:off x="11353563" y="5523081"/>
            <a:ext cx="474789" cy="474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657418A-104C-4B67-BDF1-7D86575C3EE7}"/>
              </a:ext>
            </a:extLst>
          </p:cNvPr>
          <p:cNvSpPr/>
          <p:nvPr/>
        </p:nvSpPr>
        <p:spPr>
          <a:xfrm>
            <a:off x="10862734" y="2835338"/>
            <a:ext cx="10246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24C6DE2-3571-44D9-8AFD-4564739CE51B}"/>
              </a:ext>
            </a:extLst>
          </p:cNvPr>
          <p:cNvSpPr txBox="1"/>
          <p:nvPr/>
        </p:nvSpPr>
        <p:spPr>
          <a:xfrm rot="5400000">
            <a:off x="11232763" y="4068593"/>
            <a:ext cx="81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065E4CD-3F53-4AF5-9270-2DCA9662D4B8}"/>
              </a:ext>
            </a:extLst>
          </p:cNvPr>
          <p:cNvSpPr/>
          <p:nvPr/>
        </p:nvSpPr>
        <p:spPr>
          <a:xfrm>
            <a:off x="4586819" y="1672831"/>
            <a:ext cx="10246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</a:t>
            </a:r>
          </a:p>
        </p:txBody>
      </p:sp>
    </p:spTree>
    <p:extLst>
      <p:ext uri="{BB962C8B-B14F-4D97-AF65-F5344CB8AC3E}">
        <p14:creationId xmlns:p14="http://schemas.microsoft.com/office/powerpoint/2010/main" val="3043999631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D8FEFD0A-4A51-421A-957B-636525F43EE2}"/>
              </a:ext>
            </a:extLst>
          </p:cNvPr>
          <p:cNvCxnSpPr>
            <a:cxnSpLocks/>
          </p:cNvCxnSpPr>
          <p:nvPr/>
        </p:nvCxnSpPr>
        <p:spPr>
          <a:xfrm>
            <a:off x="10631328" y="4420007"/>
            <a:ext cx="66391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D50822B7-4D88-4104-9665-7FE0D3068029}"/>
              </a:ext>
            </a:extLst>
          </p:cNvPr>
          <p:cNvCxnSpPr>
            <a:cxnSpLocks/>
          </p:cNvCxnSpPr>
          <p:nvPr/>
        </p:nvCxnSpPr>
        <p:spPr>
          <a:xfrm>
            <a:off x="9817815" y="4430611"/>
            <a:ext cx="66391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FBA148AC-A7AE-47F7-9FF1-C784FADD9CD7}"/>
              </a:ext>
            </a:extLst>
          </p:cNvPr>
          <p:cNvCxnSpPr>
            <a:cxnSpLocks/>
          </p:cNvCxnSpPr>
          <p:nvPr/>
        </p:nvCxnSpPr>
        <p:spPr>
          <a:xfrm>
            <a:off x="6556386" y="4457740"/>
            <a:ext cx="445547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표 6">
            <a:extLst>
              <a:ext uri="{FF2B5EF4-FFF2-40B4-BE49-F238E27FC236}">
                <a16:creationId xmlns:a16="http://schemas.microsoft.com/office/drawing/2014/main" id="{2E82B420-5449-4EF0-BE62-A8441D2AC5EC}"/>
              </a:ext>
            </a:extLst>
          </p:cNvPr>
          <p:cNvGraphicFramePr>
            <a:graphicFrameLocks noGrp="1"/>
          </p:cNvGraphicFramePr>
          <p:nvPr/>
        </p:nvGraphicFramePr>
        <p:xfrm>
          <a:off x="1221951" y="2930908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17192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8A994DED-CBA1-4216-B92F-498A1959BF77}"/>
              </a:ext>
            </a:extLst>
          </p:cNvPr>
          <p:cNvSpPr/>
          <p:nvPr/>
        </p:nvSpPr>
        <p:spPr>
          <a:xfrm>
            <a:off x="419987" y="3622489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가능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9A82250-3011-4C2D-AB68-BCF64F0773B9}"/>
              </a:ext>
            </a:extLst>
          </p:cNvPr>
          <p:cNvSpPr/>
          <p:nvPr/>
        </p:nvSpPr>
        <p:spPr>
          <a:xfrm>
            <a:off x="0" y="3297390"/>
            <a:ext cx="10246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76A6DBD-242B-4156-8749-6F3DF63924E2}"/>
              </a:ext>
            </a:extLst>
          </p:cNvPr>
          <p:cNvSpPr/>
          <p:nvPr/>
        </p:nvSpPr>
        <p:spPr>
          <a:xfrm>
            <a:off x="419987" y="3989710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표지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A1E720E-B954-40C8-B577-909A20379DF8}"/>
              </a:ext>
            </a:extLst>
          </p:cNvPr>
          <p:cNvSpPr/>
          <p:nvPr/>
        </p:nvSpPr>
        <p:spPr>
          <a:xfrm>
            <a:off x="344308" y="4576038"/>
            <a:ext cx="814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과태료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A54412D-32E4-4C37-8D67-A0B7805485F4}"/>
              </a:ext>
            </a:extLst>
          </p:cNvPr>
          <p:cNvSpPr/>
          <p:nvPr/>
        </p:nvSpPr>
        <p:spPr>
          <a:xfrm>
            <a:off x="449304" y="4992854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부과</a:t>
            </a: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D7D57CB8-B58A-4ECD-854A-C6F379AE6B5E}"/>
              </a:ext>
            </a:extLst>
          </p:cNvPr>
          <p:cNvGraphicFramePr>
            <a:graphicFrameLocks noGrp="1"/>
          </p:cNvGraphicFramePr>
          <p:nvPr/>
        </p:nvGraphicFramePr>
        <p:xfrm>
          <a:off x="1221951" y="3291521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17192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21" name="표 6">
            <a:extLst>
              <a:ext uri="{FF2B5EF4-FFF2-40B4-BE49-F238E27FC236}">
                <a16:creationId xmlns:a16="http://schemas.microsoft.com/office/drawing/2014/main" id="{76916FC3-BC10-4462-84A1-19DEBEA9925F}"/>
              </a:ext>
            </a:extLst>
          </p:cNvPr>
          <p:cNvGraphicFramePr>
            <a:graphicFrameLocks noGrp="1"/>
          </p:cNvGraphicFramePr>
          <p:nvPr/>
        </p:nvGraphicFramePr>
        <p:xfrm>
          <a:off x="1221951" y="3643200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1719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24" name="표 6">
            <a:extLst>
              <a:ext uri="{FF2B5EF4-FFF2-40B4-BE49-F238E27FC236}">
                <a16:creationId xmlns:a16="http://schemas.microsoft.com/office/drawing/2014/main" id="{96FD8E44-AA04-4125-A5CE-3FFE58822304}"/>
              </a:ext>
            </a:extLst>
          </p:cNvPr>
          <p:cNvGraphicFramePr>
            <a:graphicFrameLocks noGrp="1"/>
          </p:cNvGraphicFramePr>
          <p:nvPr/>
        </p:nvGraphicFramePr>
        <p:xfrm>
          <a:off x="1221951" y="3989710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1719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37" name="표 6">
            <a:extLst>
              <a:ext uri="{FF2B5EF4-FFF2-40B4-BE49-F238E27FC236}">
                <a16:creationId xmlns:a16="http://schemas.microsoft.com/office/drawing/2014/main" id="{18FAC229-3622-40D6-A259-AE92299AC747}"/>
              </a:ext>
            </a:extLst>
          </p:cNvPr>
          <p:cNvGraphicFramePr>
            <a:graphicFrameLocks noGrp="1"/>
          </p:cNvGraphicFramePr>
          <p:nvPr/>
        </p:nvGraphicFramePr>
        <p:xfrm>
          <a:off x="1211533" y="4609710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1719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A8DAA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59D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CC9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40" name="표 6">
            <a:extLst>
              <a:ext uri="{FF2B5EF4-FFF2-40B4-BE49-F238E27FC236}">
                <a16:creationId xmlns:a16="http://schemas.microsoft.com/office/drawing/2014/main" id="{7F13055F-7EB8-4BFC-95F6-C924566BEC99}"/>
              </a:ext>
            </a:extLst>
          </p:cNvPr>
          <p:cNvGraphicFramePr>
            <a:graphicFrameLocks noGrp="1"/>
          </p:cNvGraphicFramePr>
          <p:nvPr/>
        </p:nvGraphicFramePr>
        <p:xfrm>
          <a:off x="1211533" y="4965176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EF0A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AE97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16F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sp>
        <p:nvSpPr>
          <p:cNvPr id="116" name="TextBox 115">
            <a:extLst>
              <a:ext uri="{FF2B5EF4-FFF2-40B4-BE49-F238E27FC236}">
                <a16:creationId xmlns:a16="http://schemas.microsoft.com/office/drawing/2014/main" id="{798B5615-A82D-4496-8C34-D3E39D1D631D}"/>
              </a:ext>
            </a:extLst>
          </p:cNvPr>
          <p:cNvSpPr txBox="1"/>
          <p:nvPr/>
        </p:nvSpPr>
        <p:spPr>
          <a:xfrm>
            <a:off x="743688" y="5862425"/>
            <a:ext cx="10546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Masking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후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Encoder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정보를 포함하여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Decoder Layer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연산을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 수행하여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이를 최종적으로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FC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통해 다음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Token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예측해 나가는 방식으로 학습이 진행됨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grpSp>
        <p:nvGrpSpPr>
          <p:cNvPr id="73" name="グループ化 3">
            <a:extLst>
              <a:ext uri="{FF2B5EF4-FFF2-40B4-BE49-F238E27FC236}">
                <a16:creationId xmlns:a16="http://schemas.microsoft.com/office/drawing/2014/main" id="{3AEF6926-F848-4B84-A210-138BF46E1359}"/>
              </a:ext>
            </a:extLst>
          </p:cNvPr>
          <p:cNvGrpSpPr/>
          <p:nvPr/>
        </p:nvGrpSpPr>
        <p:grpSpPr>
          <a:xfrm>
            <a:off x="304799" y="292100"/>
            <a:ext cx="7477847" cy="967740"/>
            <a:chOff x="254000" y="292100"/>
            <a:chExt cx="4025900" cy="609600"/>
          </a:xfrm>
        </p:grpSpPr>
        <p:sp>
          <p:nvSpPr>
            <p:cNvPr id="74" name="正方形/長方形 1">
              <a:extLst>
                <a:ext uri="{FF2B5EF4-FFF2-40B4-BE49-F238E27FC236}">
                  <a16:creationId xmlns:a16="http://schemas.microsoft.com/office/drawing/2014/main" id="{93E20909-4F83-48F7-BBCC-E5076D52C9B8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正方形/長方形 2">
              <a:extLst>
                <a:ext uri="{FF2B5EF4-FFF2-40B4-BE49-F238E27FC236}">
                  <a16:creationId xmlns:a16="http://schemas.microsoft.com/office/drawing/2014/main" id="{EA03776B-8AE2-47B3-8098-14D742892471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6" name="テキスト ボックス 2">
            <a:extLst>
              <a:ext uri="{FF2B5EF4-FFF2-40B4-BE49-F238E27FC236}">
                <a16:creationId xmlns:a16="http://schemas.microsoft.com/office/drawing/2014/main" id="{8E119E77-0F6C-4E6D-BDF0-5A0996302322}"/>
              </a:ext>
            </a:extLst>
          </p:cNvPr>
          <p:cNvSpPr txBox="1"/>
          <p:nvPr/>
        </p:nvSpPr>
        <p:spPr>
          <a:xfrm>
            <a:off x="852864" y="360471"/>
            <a:ext cx="69634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라운드 ExtraBold" panose="020B0600000101010101" pitchFamily="50" charset="-127"/>
              </a:rPr>
              <a:t>Transformer : Decoder</a:t>
            </a:r>
            <a:endParaRPr kumimoji="1" lang="ja-JP" altLang="en-US" sz="4800" b="1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1CEF9D9-0F49-405D-A2AE-491C159989A7}"/>
              </a:ext>
            </a:extLst>
          </p:cNvPr>
          <p:cNvSpPr/>
          <p:nvPr/>
        </p:nvSpPr>
        <p:spPr>
          <a:xfrm>
            <a:off x="344308" y="5314028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합니다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51" name="표 6">
            <a:extLst>
              <a:ext uri="{FF2B5EF4-FFF2-40B4-BE49-F238E27FC236}">
                <a16:creationId xmlns:a16="http://schemas.microsoft.com/office/drawing/2014/main" id="{C4766A5C-D93E-4A1A-9922-8D1059871B39}"/>
              </a:ext>
            </a:extLst>
          </p:cNvPr>
          <p:cNvGraphicFramePr>
            <a:graphicFrameLocks noGrp="1"/>
          </p:cNvGraphicFramePr>
          <p:nvPr/>
        </p:nvGraphicFramePr>
        <p:xfrm>
          <a:off x="1212326" y="5320642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EF0A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AE97E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16F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B70FCA0-0CB4-438B-93B8-EAA990FF3CE6}"/>
              </a:ext>
            </a:extLst>
          </p:cNvPr>
          <p:cNvSpPr txBox="1"/>
          <p:nvPr/>
        </p:nvSpPr>
        <p:spPr>
          <a:xfrm rot="5400000">
            <a:off x="1429185" y="4518772"/>
            <a:ext cx="81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5C33D4-B025-443F-BA2D-937B5DB92293}"/>
              </a:ext>
            </a:extLst>
          </p:cNvPr>
          <p:cNvSpPr txBox="1"/>
          <p:nvPr/>
        </p:nvSpPr>
        <p:spPr>
          <a:xfrm rot="5400000">
            <a:off x="399389" y="4507396"/>
            <a:ext cx="81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5A9D78B-BDE4-40A1-BA55-3DABDA1C875D}"/>
              </a:ext>
            </a:extLst>
          </p:cNvPr>
          <p:cNvSpPr/>
          <p:nvPr/>
        </p:nvSpPr>
        <p:spPr>
          <a:xfrm>
            <a:off x="127245" y="2938298"/>
            <a:ext cx="10767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&lt;Start&gt;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12E842C1-F152-4F55-9C23-A356AD843BAE}"/>
              </a:ext>
            </a:extLst>
          </p:cNvPr>
          <p:cNvCxnSpPr>
            <a:cxnSpLocks/>
          </p:cNvCxnSpPr>
          <p:nvPr/>
        </p:nvCxnSpPr>
        <p:spPr>
          <a:xfrm>
            <a:off x="2385409" y="4472537"/>
            <a:ext cx="3103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4" name="표 6">
            <a:extLst>
              <a:ext uri="{FF2B5EF4-FFF2-40B4-BE49-F238E27FC236}">
                <a16:creationId xmlns:a16="http://schemas.microsoft.com/office/drawing/2014/main" id="{E7E89ECC-5411-4F72-96BB-0A0622851DFF}"/>
              </a:ext>
            </a:extLst>
          </p:cNvPr>
          <p:cNvGraphicFramePr>
            <a:graphicFrameLocks noGrp="1"/>
          </p:cNvGraphicFramePr>
          <p:nvPr/>
        </p:nvGraphicFramePr>
        <p:xfrm>
          <a:off x="3667772" y="2930908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17192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sp>
        <p:nvSpPr>
          <p:cNvPr id="66" name="직사각형 65">
            <a:extLst>
              <a:ext uri="{FF2B5EF4-FFF2-40B4-BE49-F238E27FC236}">
                <a16:creationId xmlns:a16="http://schemas.microsoft.com/office/drawing/2014/main" id="{7E09CF0C-26FB-4D95-90ED-4A655270E9E5}"/>
              </a:ext>
            </a:extLst>
          </p:cNvPr>
          <p:cNvSpPr/>
          <p:nvPr/>
        </p:nvSpPr>
        <p:spPr>
          <a:xfrm>
            <a:off x="2463284" y="3280913"/>
            <a:ext cx="11589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Masked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70" name="표 6">
            <a:extLst>
              <a:ext uri="{FF2B5EF4-FFF2-40B4-BE49-F238E27FC236}">
                <a16:creationId xmlns:a16="http://schemas.microsoft.com/office/drawing/2014/main" id="{882BF1F4-F617-49D0-8F4A-4D2D62AA0103}"/>
              </a:ext>
            </a:extLst>
          </p:cNvPr>
          <p:cNvGraphicFramePr>
            <a:graphicFrameLocks noGrp="1"/>
          </p:cNvGraphicFramePr>
          <p:nvPr/>
        </p:nvGraphicFramePr>
        <p:xfrm>
          <a:off x="3667772" y="3291521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1719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71" name="표 6">
            <a:extLst>
              <a:ext uri="{FF2B5EF4-FFF2-40B4-BE49-F238E27FC236}">
                <a16:creationId xmlns:a16="http://schemas.microsoft.com/office/drawing/2014/main" id="{1E441058-0BFE-4D87-A177-9BF888C481D5}"/>
              </a:ext>
            </a:extLst>
          </p:cNvPr>
          <p:cNvGraphicFramePr>
            <a:graphicFrameLocks noGrp="1"/>
          </p:cNvGraphicFramePr>
          <p:nvPr/>
        </p:nvGraphicFramePr>
        <p:xfrm>
          <a:off x="3667772" y="3643200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1719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72" name="표 6">
            <a:extLst>
              <a:ext uri="{FF2B5EF4-FFF2-40B4-BE49-F238E27FC236}">
                <a16:creationId xmlns:a16="http://schemas.microsoft.com/office/drawing/2014/main" id="{CAFE7898-680C-4E75-844A-72122A53B447}"/>
              </a:ext>
            </a:extLst>
          </p:cNvPr>
          <p:cNvGraphicFramePr>
            <a:graphicFrameLocks noGrp="1"/>
          </p:cNvGraphicFramePr>
          <p:nvPr/>
        </p:nvGraphicFramePr>
        <p:xfrm>
          <a:off x="3667772" y="3989710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1719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85" name="표 6">
            <a:extLst>
              <a:ext uri="{FF2B5EF4-FFF2-40B4-BE49-F238E27FC236}">
                <a16:creationId xmlns:a16="http://schemas.microsoft.com/office/drawing/2014/main" id="{DE0ED4AA-4751-493B-A8E8-1ADEAD821275}"/>
              </a:ext>
            </a:extLst>
          </p:cNvPr>
          <p:cNvGraphicFramePr>
            <a:graphicFrameLocks noGrp="1"/>
          </p:cNvGraphicFramePr>
          <p:nvPr/>
        </p:nvGraphicFramePr>
        <p:xfrm>
          <a:off x="3657354" y="4609710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1719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97" name="표 6">
            <a:extLst>
              <a:ext uri="{FF2B5EF4-FFF2-40B4-BE49-F238E27FC236}">
                <a16:creationId xmlns:a16="http://schemas.microsoft.com/office/drawing/2014/main" id="{F24C3182-31FF-44E2-85E5-5C8C3408395B}"/>
              </a:ext>
            </a:extLst>
          </p:cNvPr>
          <p:cNvGraphicFramePr>
            <a:graphicFrameLocks noGrp="1"/>
          </p:cNvGraphicFramePr>
          <p:nvPr/>
        </p:nvGraphicFramePr>
        <p:xfrm>
          <a:off x="3657354" y="4965176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graphicFrame>
        <p:nvGraphicFramePr>
          <p:cNvPr id="101" name="표 6">
            <a:extLst>
              <a:ext uri="{FF2B5EF4-FFF2-40B4-BE49-F238E27FC236}">
                <a16:creationId xmlns:a16="http://schemas.microsoft.com/office/drawing/2014/main" id="{AA55E02D-399F-436D-AEED-386E11278589}"/>
              </a:ext>
            </a:extLst>
          </p:cNvPr>
          <p:cNvGraphicFramePr>
            <a:graphicFrameLocks noGrp="1"/>
          </p:cNvGraphicFramePr>
          <p:nvPr/>
        </p:nvGraphicFramePr>
        <p:xfrm>
          <a:off x="3658147" y="5320642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68DFD0D1-8C7B-43FD-9679-C0FCB0509EB8}"/>
              </a:ext>
            </a:extLst>
          </p:cNvPr>
          <p:cNvSpPr txBox="1"/>
          <p:nvPr/>
        </p:nvSpPr>
        <p:spPr>
          <a:xfrm rot="5400000">
            <a:off x="3835587" y="4491696"/>
            <a:ext cx="81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6711458-DF1B-42FF-B2CD-0B618A8B74B8}"/>
              </a:ext>
            </a:extLst>
          </p:cNvPr>
          <p:cNvSpPr txBox="1"/>
          <p:nvPr/>
        </p:nvSpPr>
        <p:spPr>
          <a:xfrm rot="5400000">
            <a:off x="2867210" y="4479853"/>
            <a:ext cx="81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396EBFE-6A42-4F76-9AA5-719045E068E2}"/>
              </a:ext>
            </a:extLst>
          </p:cNvPr>
          <p:cNvSpPr/>
          <p:nvPr/>
        </p:nvSpPr>
        <p:spPr>
          <a:xfrm>
            <a:off x="2573066" y="2938298"/>
            <a:ext cx="10767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&lt;Start&gt;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1F82BAFE-561B-41C6-A102-3B1887849BA6}"/>
              </a:ext>
            </a:extLst>
          </p:cNvPr>
          <p:cNvCxnSpPr>
            <a:cxnSpLocks/>
          </p:cNvCxnSpPr>
          <p:nvPr/>
        </p:nvCxnSpPr>
        <p:spPr>
          <a:xfrm>
            <a:off x="4847882" y="4464070"/>
            <a:ext cx="66391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B6182DB-CE18-436B-9D6B-D9DFEB09FC99}"/>
              </a:ext>
            </a:extLst>
          </p:cNvPr>
          <p:cNvSpPr/>
          <p:nvPr/>
        </p:nvSpPr>
        <p:spPr>
          <a:xfrm>
            <a:off x="2457903" y="3582939"/>
            <a:ext cx="11589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Masked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D757CAC-7C6F-41E1-AA80-018DE146D580}"/>
              </a:ext>
            </a:extLst>
          </p:cNvPr>
          <p:cNvSpPr/>
          <p:nvPr/>
        </p:nvSpPr>
        <p:spPr>
          <a:xfrm>
            <a:off x="2457904" y="3884964"/>
            <a:ext cx="11589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Masked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A5298DD-6320-4E5D-9EB9-FFE6E24BD657}"/>
              </a:ext>
            </a:extLst>
          </p:cNvPr>
          <p:cNvSpPr/>
          <p:nvPr/>
        </p:nvSpPr>
        <p:spPr>
          <a:xfrm>
            <a:off x="2490822" y="4621603"/>
            <a:ext cx="11589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Masked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AACC420-9E04-4975-8127-C8A0D8BF45A6}"/>
              </a:ext>
            </a:extLst>
          </p:cNvPr>
          <p:cNvSpPr/>
          <p:nvPr/>
        </p:nvSpPr>
        <p:spPr>
          <a:xfrm>
            <a:off x="2490822" y="4936576"/>
            <a:ext cx="11589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Masked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43EDBCD3-E65C-44F3-B49E-0591924A89B2}"/>
              </a:ext>
            </a:extLst>
          </p:cNvPr>
          <p:cNvSpPr/>
          <p:nvPr/>
        </p:nvSpPr>
        <p:spPr>
          <a:xfrm>
            <a:off x="2498002" y="5281748"/>
            <a:ext cx="11589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Masked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12464A5-FDA8-48D3-93A6-6563D4535B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86" y="1410461"/>
            <a:ext cx="1742146" cy="2068395"/>
          </a:xfrm>
          <a:prstGeom prst="rect">
            <a:avLst/>
          </a:prstGeom>
        </p:spPr>
      </p:pic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247008C3-A026-48CC-B805-44C0D028C3B4}"/>
              </a:ext>
            </a:extLst>
          </p:cNvPr>
          <p:cNvCxnSpPr>
            <a:cxnSpLocks/>
            <a:endCxn id="23" idx="2"/>
          </p:cNvCxnSpPr>
          <p:nvPr/>
        </p:nvCxnSpPr>
        <p:spPr>
          <a:xfrm flipH="1" flipV="1">
            <a:off x="5945765" y="3587277"/>
            <a:ext cx="2190" cy="40243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E158610-903C-42CB-B605-30A24418BF05}"/>
              </a:ext>
            </a:extLst>
          </p:cNvPr>
          <p:cNvSpPr/>
          <p:nvPr/>
        </p:nvSpPr>
        <p:spPr>
          <a:xfrm>
            <a:off x="5196776" y="3928788"/>
            <a:ext cx="1557862" cy="9993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Multi-Head</a:t>
            </a:r>
          </a:p>
          <a:p>
            <a:pPr algn="ctr"/>
            <a:r>
              <a:rPr lang="en-US" altLang="ko-KR" dirty="0"/>
              <a:t>Attention</a:t>
            </a:r>
            <a:endParaRPr lang="ko-KR" altLang="en-US" dirty="0"/>
          </a:p>
        </p:txBody>
      </p: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08C86194-C727-4D6B-9513-896029614B0C}"/>
              </a:ext>
            </a:extLst>
          </p:cNvPr>
          <p:cNvSpPr/>
          <p:nvPr/>
        </p:nvSpPr>
        <p:spPr>
          <a:xfrm>
            <a:off x="6968642" y="3952271"/>
            <a:ext cx="1557862" cy="9993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Feed</a:t>
            </a:r>
          </a:p>
          <a:p>
            <a:pPr algn="ctr"/>
            <a:r>
              <a:rPr lang="en-US" altLang="ko-KR" dirty="0"/>
              <a:t>Forward</a:t>
            </a:r>
            <a:endParaRPr lang="ko-KR" altLang="en-US" dirty="0"/>
          </a:p>
        </p:txBody>
      </p:sp>
      <p:graphicFrame>
        <p:nvGraphicFramePr>
          <p:cNvPr id="117" name="표 6">
            <a:extLst>
              <a:ext uri="{FF2B5EF4-FFF2-40B4-BE49-F238E27FC236}">
                <a16:creationId xmlns:a16="http://schemas.microsoft.com/office/drawing/2014/main" id="{3DA441AE-1E9F-4BF1-863E-FC426B1B80A3}"/>
              </a:ext>
            </a:extLst>
          </p:cNvPr>
          <p:cNvGraphicFramePr>
            <a:graphicFrameLocks noGrp="1"/>
          </p:cNvGraphicFramePr>
          <p:nvPr/>
        </p:nvGraphicFramePr>
        <p:xfrm>
          <a:off x="8981993" y="4272690"/>
          <a:ext cx="107671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04">
                  <a:extLst>
                    <a:ext uri="{9D8B030D-6E8A-4147-A177-3AD203B41FA5}">
                      <a16:colId xmlns:a16="http://schemas.microsoft.com/office/drawing/2014/main" val="1691310538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2108114417"/>
                    </a:ext>
                  </a:extLst>
                </a:gridCol>
                <a:gridCol w="358904">
                  <a:extLst>
                    <a:ext uri="{9D8B030D-6E8A-4147-A177-3AD203B41FA5}">
                      <a16:colId xmlns:a16="http://schemas.microsoft.com/office/drawing/2014/main" val="385815532"/>
                    </a:ext>
                  </a:extLst>
                </a:gridCol>
              </a:tblGrid>
              <a:tr h="317192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49361"/>
                  </a:ext>
                </a:extLst>
              </a:tr>
            </a:tbl>
          </a:graphicData>
        </a:graphic>
      </p:graphicFrame>
      <p:sp>
        <p:nvSpPr>
          <p:cNvPr id="118" name="TextBox 117">
            <a:extLst>
              <a:ext uri="{FF2B5EF4-FFF2-40B4-BE49-F238E27FC236}">
                <a16:creationId xmlns:a16="http://schemas.microsoft.com/office/drawing/2014/main" id="{072327D9-62EF-4D3E-8AA8-A5C0C338085E}"/>
              </a:ext>
            </a:extLst>
          </p:cNvPr>
          <p:cNvSpPr txBox="1"/>
          <p:nvPr/>
        </p:nvSpPr>
        <p:spPr>
          <a:xfrm>
            <a:off x="2179280" y="2006438"/>
            <a:ext cx="1361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Masked</a:t>
            </a:r>
          </a:p>
          <a:p>
            <a:pPr algn="ctr"/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Multi-Head</a:t>
            </a:r>
          </a:p>
          <a:p>
            <a:pPr algn="ctr"/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Attention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7DC3394E-46AC-43BE-B0B7-9D6A5628DAB4}"/>
              </a:ext>
            </a:extLst>
          </p:cNvPr>
          <p:cNvSpPr/>
          <p:nvPr/>
        </p:nvSpPr>
        <p:spPr>
          <a:xfrm>
            <a:off x="1594281" y="2547123"/>
            <a:ext cx="2531533" cy="372669"/>
          </a:xfrm>
          <a:custGeom>
            <a:avLst/>
            <a:gdLst>
              <a:gd name="connsiteX0" fmla="*/ 0 w 2531533"/>
              <a:gd name="connsiteY0" fmla="*/ 372669 h 372669"/>
              <a:gd name="connsiteX1" fmla="*/ 1210733 w 2531533"/>
              <a:gd name="connsiteY1" fmla="*/ 135 h 372669"/>
              <a:gd name="connsiteX2" fmla="*/ 2531533 w 2531533"/>
              <a:gd name="connsiteY2" fmla="*/ 338802 h 37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31533" h="372669">
                <a:moveTo>
                  <a:pt x="0" y="372669"/>
                </a:moveTo>
                <a:cubicBezTo>
                  <a:pt x="394405" y="189224"/>
                  <a:pt x="788811" y="5779"/>
                  <a:pt x="1210733" y="135"/>
                </a:cubicBezTo>
                <a:cubicBezTo>
                  <a:pt x="1632655" y="-5509"/>
                  <a:pt x="2082094" y="166646"/>
                  <a:pt x="2531533" y="338802"/>
                </a:cubicBezTo>
              </a:path>
            </a:pathLst>
          </a:cu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86515FB-7E65-4734-8492-0D4E1C481165}"/>
              </a:ext>
            </a:extLst>
          </p:cNvPr>
          <p:cNvSpPr/>
          <p:nvPr/>
        </p:nvSpPr>
        <p:spPr>
          <a:xfrm>
            <a:off x="5065271" y="1315762"/>
            <a:ext cx="1760988" cy="2271515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98037E5-5449-47DC-A5F9-7A9588FB30FE}"/>
              </a:ext>
            </a:extLst>
          </p:cNvPr>
          <p:cNvSpPr txBox="1"/>
          <p:nvPr/>
        </p:nvSpPr>
        <p:spPr>
          <a:xfrm>
            <a:off x="5294940" y="3291521"/>
            <a:ext cx="1361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Encoder Key, Value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6DA89FCA-270A-4631-B97C-3D772177D46F}"/>
              </a:ext>
            </a:extLst>
          </p:cNvPr>
          <p:cNvSpPr txBox="1"/>
          <p:nvPr/>
        </p:nvSpPr>
        <p:spPr>
          <a:xfrm rot="10800000">
            <a:off x="8174567" y="4368365"/>
            <a:ext cx="81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8918F49-5731-47F0-8A72-C1F9F6955308}"/>
              </a:ext>
            </a:extLst>
          </p:cNvPr>
          <p:cNvSpPr txBox="1"/>
          <p:nvPr/>
        </p:nvSpPr>
        <p:spPr>
          <a:xfrm>
            <a:off x="8059741" y="3846767"/>
            <a:ext cx="1361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Decoder</a:t>
            </a:r>
          </a:p>
          <a:p>
            <a:pPr algn="ctr"/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#6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A4AAEF4-46EE-4844-9A35-9715F96C2E2E}"/>
              </a:ext>
            </a:extLst>
          </p:cNvPr>
          <p:cNvSpPr/>
          <p:nvPr/>
        </p:nvSpPr>
        <p:spPr>
          <a:xfrm>
            <a:off x="10417332" y="3264049"/>
            <a:ext cx="462811" cy="2387031"/>
          </a:xfrm>
          <a:prstGeom prst="rect">
            <a:avLst/>
          </a:prstGeom>
          <a:solidFill>
            <a:srgbClr val="FCC964"/>
          </a:solidFill>
          <a:ln>
            <a:solidFill>
              <a:srgbClr val="ECA4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</a:t>
            </a:r>
          </a:p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75D1A51-942D-413F-89ED-A95D13C7CF3B}"/>
              </a:ext>
            </a:extLst>
          </p:cNvPr>
          <p:cNvSpPr/>
          <p:nvPr/>
        </p:nvSpPr>
        <p:spPr>
          <a:xfrm>
            <a:off x="11357256" y="2786633"/>
            <a:ext cx="474789" cy="474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1DB21F49-265D-4AD2-A6E4-F72F58EB1D9C}"/>
              </a:ext>
            </a:extLst>
          </p:cNvPr>
          <p:cNvSpPr/>
          <p:nvPr/>
        </p:nvSpPr>
        <p:spPr>
          <a:xfrm>
            <a:off x="11357256" y="3379948"/>
            <a:ext cx="474789" cy="474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B674EFC5-3061-4C6F-B4CE-D1F5C4F4F0CC}"/>
              </a:ext>
            </a:extLst>
          </p:cNvPr>
          <p:cNvSpPr/>
          <p:nvPr/>
        </p:nvSpPr>
        <p:spPr>
          <a:xfrm>
            <a:off x="11357256" y="4239523"/>
            <a:ext cx="474789" cy="474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7B771624-2D5F-45AE-AF3B-97DAF3EEE166}"/>
              </a:ext>
            </a:extLst>
          </p:cNvPr>
          <p:cNvSpPr/>
          <p:nvPr/>
        </p:nvSpPr>
        <p:spPr>
          <a:xfrm>
            <a:off x="11353563" y="4909381"/>
            <a:ext cx="474789" cy="474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E5F8E8A8-DC75-4AC1-AA0C-D1156152A7BA}"/>
              </a:ext>
            </a:extLst>
          </p:cNvPr>
          <p:cNvSpPr/>
          <p:nvPr/>
        </p:nvSpPr>
        <p:spPr>
          <a:xfrm>
            <a:off x="11353563" y="5523081"/>
            <a:ext cx="474789" cy="474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657418A-104C-4B67-BDF1-7D86575C3EE7}"/>
              </a:ext>
            </a:extLst>
          </p:cNvPr>
          <p:cNvSpPr/>
          <p:nvPr/>
        </p:nvSpPr>
        <p:spPr>
          <a:xfrm>
            <a:off x="10862734" y="2835338"/>
            <a:ext cx="10246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24C6DE2-3571-44D9-8AFD-4564739CE51B}"/>
              </a:ext>
            </a:extLst>
          </p:cNvPr>
          <p:cNvSpPr txBox="1"/>
          <p:nvPr/>
        </p:nvSpPr>
        <p:spPr>
          <a:xfrm rot="5400000">
            <a:off x="11232763" y="4068593"/>
            <a:ext cx="81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065E4CD-3F53-4AF5-9270-2DCA9662D4B8}"/>
              </a:ext>
            </a:extLst>
          </p:cNvPr>
          <p:cNvSpPr/>
          <p:nvPr/>
        </p:nvSpPr>
        <p:spPr>
          <a:xfrm>
            <a:off x="4586819" y="1672831"/>
            <a:ext cx="10246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주차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20053A0-61DC-4611-8719-8828F0F0965D}"/>
              </a:ext>
            </a:extLst>
          </p:cNvPr>
          <p:cNvSpPr/>
          <p:nvPr/>
        </p:nvSpPr>
        <p:spPr>
          <a:xfrm>
            <a:off x="-173255" y="0"/>
            <a:ext cx="12365255" cy="6858000"/>
          </a:xfrm>
          <a:prstGeom prst="rect">
            <a:avLst/>
          </a:prstGeom>
          <a:solidFill>
            <a:schemeClr val="accent1"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CF5CAA3-686C-446C-8385-AFBD8E40DF8E}"/>
              </a:ext>
            </a:extLst>
          </p:cNvPr>
          <p:cNvSpPr/>
          <p:nvPr/>
        </p:nvSpPr>
        <p:spPr>
          <a:xfrm>
            <a:off x="0" y="2405246"/>
            <a:ext cx="12120880" cy="2064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テキスト ボックス 2">
            <a:extLst>
              <a:ext uri="{FF2B5EF4-FFF2-40B4-BE49-F238E27FC236}">
                <a16:creationId xmlns:a16="http://schemas.microsoft.com/office/drawing/2014/main" id="{A8268AFC-A1CB-4F41-AF73-836AB9B6628B}"/>
              </a:ext>
            </a:extLst>
          </p:cNvPr>
          <p:cNvSpPr txBox="1"/>
          <p:nvPr/>
        </p:nvSpPr>
        <p:spPr>
          <a:xfrm>
            <a:off x="538169" y="2567247"/>
            <a:ext cx="106837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유사도의 경우 질문자의 말투에 민감하게 반응하여 같은 주제임에도 불구하고 다르게 </a:t>
            </a:r>
            <a:r>
              <a:rPr lang="ko-KR" altLang="en-US" sz="3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답변되나</a:t>
            </a:r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3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딥러닝의</a:t>
            </a:r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경우 이러한 문제에 대해 </a:t>
            </a:r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Robust</a:t>
            </a:r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하게  답변이 가능함</a:t>
            </a:r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828143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04800" y="292100"/>
            <a:ext cx="5791200" cy="967740"/>
            <a:chOff x="254000" y="292100"/>
            <a:chExt cx="4025900" cy="609600"/>
          </a:xfrm>
        </p:grpSpPr>
        <p:sp>
          <p:nvSpPr>
            <p:cNvPr id="2" name="正方形/長方形 1"/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/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id="{6C1B9AC2-2F8C-4FD2-9D89-85BC84120D29}"/>
              </a:ext>
            </a:extLst>
          </p:cNvPr>
          <p:cNvSpPr txBox="1"/>
          <p:nvPr/>
        </p:nvSpPr>
        <p:spPr>
          <a:xfrm>
            <a:off x="852864" y="360471"/>
            <a:ext cx="2576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 정의</a:t>
            </a:r>
            <a:endParaRPr kumimoji="1" lang="ja-JP" altLang="en-US" sz="48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テキスト ボックス 2">
            <a:extLst>
              <a:ext uri="{FF2B5EF4-FFF2-40B4-BE49-F238E27FC236}">
                <a16:creationId xmlns:a16="http://schemas.microsoft.com/office/drawing/2014/main" id="{E1DDE09D-63DF-4A33-843E-2210292ACB65}"/>
              </a:ext>
            </a:extLst>
          </p:cNvPr>
          <p:cNvSpPr txBox="1"/>
          <p:nvPr/>
        </p:nvSpPr>
        <p:spPr>
          <a:xfrm>
            <a:off x="852864" y="1486008"/>
            <a:ext cx="4600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장애인의 낮은 정보 접근성</a:t>
            </a:r>
            <a:endParaRPr kumimoji="1" lang="ja-JP" altLang="en-US" sz="32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BE6A2EE-D459-474F-A11A-29AFA0CF2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047" y="3516090"/>
            <a:ext cx="7977390" cy="11161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9581653-7937-4B7F-A53B-34884E8AA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722" y="2241532"/>
            <a:ext cx="7616276" cy="131315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77019E6-4432-4AFB-9605-307FA3FDC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0207" y="4809882"/>
            <a:ext cx="6821044" cy="134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684878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C16511A-B56A-4B75-A63B-8350A8248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06" y="1071350"/>
            <a:ext cx="10376750" cy="4791075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798B5615-A82D-4496-8C34-D3E39D1D631D}"/>
              </a:ext>
            </a:extLst>
          </p:cNvPr>
          <p:cNvSpPr txBox="1"/>
          <p:nvPr/>
        </p:nvSpPr>
        <p:spPr>
          <a:xfrm>
            <a:off x="743688" y="5862425"/>
            <a:ext cx="10546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CNN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Feature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sz="2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BiLSTM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Feature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</a:t>
            </a:r>
            <a:r>
              <a:rPr lang="en-US" altLang="ko-KR" sz="2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concat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 후 이를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FC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통해 음절 별 띄어쓰기가 이루어지는지를 예측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73" name="グループ化 3">
            <a:extLst>
              <a:ext uri="{FF2B5EF4-FFF2-40B4-BE49-F238E27FC236}">
                <a16:creationId xmlns:a16="http://schemas.microsoft.com/office/drawing/2014/main" id="{3AEF6926-F848-4B84-A210-138BF46E1359}"/>
              </a:ext>
            </a:extLst>
          </p:cNvPr>
          <p:cNvGrpSpPr/>
          <p:nvPr/>
        </p:nvGrpSpPr>
        <p:grpSpPr>
          <a:xfrm>
            <a:off x="304799" y="292100"/>
            <a:ext cx="7477847" cy="967740"/>
            <a:chOff x="254000" y="292100"/>
            <a:chExt cx="4025900" cy="609600"/>
          </a:xfrm>
        </p:grpSpPr>
        <p:sp>
          <p:nvSpPr>
            <p:cNvPr id="74" name="正方形/長方形 1">
              <a:extLst>
                <a:ext uri="{FF2B5EF4-FFF2-40B4-BE49-F238E27FC236}">
                  <a16:creationId xmlns:a16="http://schemas.microsoft.com/office/drawing/2014/main" id="{93E20909-4F83-48F7-BBCC-E5076D52C9B8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正方形/長方形 2">
              <a:extLst>
                <a:ext uri="{FF2B5EF4-FFF2-40B4-BE49-F238E27FC236}">
                  <a16:creationId xmlns:a16="http://schemas.microsoft.com/office/drawing/2014/main" id="{EA03776B-8AE2-47B3-8098-14D742892471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6" name="テキスト ボックス 2">
            <a:extLst>
              <a:ext uri="{FF2B5EF4-FFF2-40B4-BE49-F238E27FC236}">
                <a16:creationId xmlns:a16="http://schemas.microsoft.com/office/drawing/2014/main" id="{8E119E77-0F6C-4E6D-BDF0-5A0996302322}"/>
              </a:ext>
            </a:extLst>
          </p:cNvPr>
          <p:cNvSpPr txBox="1"/>
          <p:nvPr/>
        </p:nvSpPr>
        <p:spPr>
          <a:xfrm>
            <a:off x="852864" y="360471"/>
            <a:ext cx="51573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b="1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라운드 ExtraBold" panose="020B0600000101010101" pitchFamily="50" charset="-127"/>
              </a:rPr>
              <a:t>Postprocessiong</a:t>
            </a:r>
            <a:endParaRPr kumimoji="1" lang="ja-JP" altLang="en-US" sz="4800" b="1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7EFF628-6CC8-43FF-98A2-9ACAC5CF1DFA}"/>
              </a:ext>
            </a:extLst>
          </p:cNvPr>
          <p:cNvSpPr/>
          <p:nvPr/>
        </p:nvSpPr>
        <p:spPr>
          <a:xfrm>
            <a:off x="990600" y="1735667"/>
            <a:ext cx="524933" cy="3158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F8F38FF-F92C-4887-9641-9B1EEF771A10}"/>
              </a:ext>
            </a:extLst>
          </p:cNvPr>
          <p:cNvSpPr/>
          <p:nvPr/>
        </p:nvSpPr>
        <p:spPr>
          <a:xfrm>
            <a:off x="9127068" y="1887854"/>
            <a:ext cx="385010" cy="2853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095AE1-32A2-42DF-8E01-6CB5FF630959}"/>
              </a:ext>
            </a:extLst>
          </p:cNvPr>
          <p:cNvSpPr txBox="1"/>
          <p:nvPr/>
        </p:nvSpPr>
        <p:spPr>
          <a:xfrm>
            <a:off x="1190965" y="1574061"/>
            <a:ext cx="38501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/>
              <a:t>주차구역에주차가능표지미부착시</a:t>
            </a:r>
            <a:endParaRPr lang="ko-KR" altLang="en-US" sz="1600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60E74A9-73B8-480A-A1C6-4B27A5E2940D}"/>
              </a:ext>
            </a:extLst>
          </p:cNvPr>
          <p:cNvSpPr txBox="1"/>
          <p:nvPr/>
        </p:nvSpPr>
        <p:spPr>
          <a:xfrm rot="5400000">
            <a:off x="7704847" y="3377438"/>
            <a:ext cx="3286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주차구역에 주차 가능 표지 </a:t>
            </a:r>
            <a:r>
              <a:rPr lang="ko-KR" altLang="en-US" sz="1400" b="1" dirty="0" err="1"/>
              <a:t>미부착</a:t>
            </a:r>
            <a:r>
              <a:rPr lang="ko-KR" altLang="en-US" sz="1400" b="1" dirty="0"/>
              <a:t> 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9ABECF-DD7E-4C6D-8622-5DB2725ACD26}"/>
              </a:ext>
            </a:extLst>
          </p:cNvPr>
          <p:cNvSpPr/>
          <p:nvPr/>
        </p:nvSpPr>
        <p:spPr>
          <a:xfrm>
            <a:off x="9905449" y="2812983"/>
            <a:ext cx="1414828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F5079C4-DAF6-4749-ABFA-0BB6110BA9A9}"/>
              </a:ext>
            </a:extLst>
          </p:cNvPr>
          <p:cNvSpPr txBox="1"/>
          <p:nvPr/>
        </p:nvSpPr>
        <p:spPr>
          <a:xfrm>
            <a:off x="9816201" y="3167390"/>
            <a:ext cx="32869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주차구역에 주차 가능 표지 </a:t>
            </a:r>
            <a:r>
              <a:rPr lang="ko-KR" altLang="en-US" sz="1100" b="1" dirty="0" err="1"/>
              <a:t>미부착</a:t>
            </a:r>
            <a:r>
              <a:rPr lang="ko-KR" altLang="en-US" sz="1100" b="1" dirty="0"/>
              <a:t> 시</a:t>
            </a:r>
          </a:p>
        </p:txBody>
      </p:sp>
    </p:spTree>
    <p:extLst>
      <p:ext uri="{BB962C8B-B14F-4D97-AF65-F5344CB8AC3E}">
        <p14:creationId xmlns:p14="http://schemas.microsoft.com/office/powerpoint/2010/main" val="3422420042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C16511A-B56A-4B75-A63B-8350A8248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06" y="1071350"/>
            <a:ext cx="10376750" cy="4791075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798B5615-A82D-4496-8C34-D3E39D1D631D}"/>
              </a:ext>
            </a:extLst>
          </p:cNvPr>
          <p:cNvSpPr txBox="1"/>
          <p:nvPr/>
        </p:nvSpPr>
        <p:spPr>
          <a:xfrm>
            <a:off x="743688" y="5862425"/>
            <a:ext cx="10546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CNN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Feature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sz="2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BiLSTM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Feature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</a:t>
            </a:r>
            <a:r>
              <a:rPr lang="en-US" altLang="ko-KR" sz="2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concat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 후 이를 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FC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통해 음절 별 띄어쓰기가 이루어지는지를 예측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73" name="グループ化 3">
            <a:extLst>
              <a:ext uri="{FF2B5EF4-FFF2-40B4-BE49-F238E27FC236}">
                <a16:creationId xmlns:a16="http://schemas.microsoft.com/office/drawing/2014/main" id="{3AEF6926-F848-4B84-A210-138BF46E1359}"/>
              </a:ext>
            </a:extLst>
          </p:cNvPr>
          <p:cNvGrpSpPr/>
          <p:nvPr/>
        </p:nvGrpSpPr>
        <p:grpSpPr>
          <a:xfrm>
            <a:off x="304799" y="292100"/>
            <a:ext cx="7477847" cy="967740"/>
            <a:chOff x="254000" y="292100"/>
            <a:chExt cx="4025900" cy="609600"/>
          </a:xfrm>
        </p:grpSpPr>
        <p:sp>
          <p:nvSpPr>
            <p:cNvPr id="74" name="正方形/長方形 1">
              <a:extLst>
                <a:ext uri="{FF2B5EF4-FFF2-40B4-BE49-F238E27FC236}">
                  <a16:creationId xmlns:a16="http://schemas.microsoft.com/office/drawing/2014/main" id="{93E20909-4F83-48F7-BBCC-E5076D52C9B8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正方形/長方形 2">
              <a:extLst>
                <a:ext uri="{FF2B5EF4-FFF2-40B4-BE49-F238E27FC236}">
                  <a16:creationId xmlns:a16="http://schemas.microsoft.com/office/drawing/2014/main" id="{EA03776B-8AE2-47B3-8098-14D742892471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6" name="テキスト ボックス 2">
            <a:extLst>
              <a:ext uri="{FF2B5EF4-FFF2-40B4-BE49-F238E27FC236}">
                <a16:creationId xmlns:a16="http://schemas.microsoft.com/office/drawing/2014/main" id="{8E119E77-0F6C-4E6D-BDF0-5A0996302322}"/>
              </a:ext>
            </a:extLst>
          </p:cNvPr>
          <p:cNvSpPr txBox="1"/>
          <p:nvPr/>
        </p:nvSpPr>
        <p:spPr>
          <a:xfrm>
            <a:off x="852864" y="360471"/>
            <a:ext cx="51573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b="1" dirty="0" err="1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라운드 ExtraBold" panose="020B0600000101010101" pitchFamily="50" charset="-127"/>
              </a:rPr>
              <a:t>Postprocessiong</a:t>
            </a:r>
            <a:endParaRPr kumimoji="1" lang="ja-JP" altLang="en-US" sz="4800" b="1" dirty="0">
              <a:solidFill>
                <a:schemeClr val="tx2">
                  <a:lumMod val="50000"/>
                </a:schemeClr>
              </a:solidFill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7EFF628-6CC8-43FF-98A2-9ACAC5CF1DFA}"/>
              </a:ext>
            </a:extLst>
          </p:cNvPr>
          <p:cNvSpPr/>
          <p:nvPr/>
        </p:nvSpPr>
        <p:spPr>
          <a:xfrm>
            <a:off x="990600" y="1735667"/>
            <a:ext cx="524933" cy="3158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F8F38FF-F92C-4887-9641-9B1EEF771A10}"/>
              </a:ext>
            </a:extLst>
          </p:cNvPr>
          <p:cNvSpPr/>
          <p:nvPr/>
        </p:nvSpPr>
        <p:spPr>
          <a:xfrm>
            <a:off x="9127068" y="1887854"/>
            <a:ext cx="385010" cy="2853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095AE1-32A2-42DF-8E01-6CB5FF630959}"/>
              </a:ext>
            </a:extLst>
          </p:cNvPr>
          <p:cNvSpPr txBox="1"/>
          <p:nvPr/>
        </p:nvSpPr>
        <p:spPr>
          <a:xfrm>
            <a:off x="1190965" y="1574061"/>
            <a:ext cx="38501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/>
              <a:t>주차구역에주차가능표지미부착시</a:t>
            </a:r>
            <a:endParaRPr lang="ko-KR" altLang="en-US" sz="1600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60E74A9-73B8-480A-A1C6-4B27A5E2940D}"/>
              </a:ext>
            </a:extLst>
          </p:cNvPr>
          <p:cNvSpPr txBox="1"/>
          <p:nvPr/>
        </p:nvSpPr>
        <p:spPr>
          <a:xfrm rot="5400000">
            <a:off x="7704847" y="3377438"/>
            <a:ext cx="3286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주차구역에 주차 가능 표지 </a:t>
            </a:r>
            <a:r>
              <a:rPr lang="ko-KR" altLang="en-US" sz="1400" b="1" dirty="0" err="1"/>
              <a:t>미부착</a:t>
            </a:r>
            <a:r>
              <a:rPr lang="ko-KR" altLang="en-US" sz="1400" b="1" dirty="0"/>
              <a:t> 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9ABECF-DD7E-4C6D-8622-5DB2725ACD26}"/>
              </a:ext>
            </a:extLst>
          </p:cNvPr>
          <p:cNvSpPr/>
          <p:nvPr/>
        </p:nvSpPr>
        <p:spPr>
          <a:xfrm>
            <a:off x="9905449" y="2812983"/>
            <a:ext cx="1414828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F5079C4-DAF6-4749-ABFA-0BB6110BA9A9}"/>
              </a:ext>
            </a:extLst>
          </p:cNvPr>
          <p:cNvSpPr txBox="1"/>
          <p:nvPr/>
        </p:nvSpPr>
        <p:spPr>
          <a:xfrm>
            <a:off x="9816201" y="3167390"/>
            <a:ext cx="32869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주차구역에 주차 가능 표지 </a:t>
            </a:r>
            <a:r>
              <a:rPr lang="ko-KR" altLang="en-US" sz="1100" b="1" dirty="0" err="1"/>
              <a:t>미부착</a:t>
            </a:r>
            <a:r>
              <a:rPr lang="ko-KR" altLang="en-US" sz="1100" b="1" dirty="0"/>
              <a:t> 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80ED91-327A-459E-8EF3-0074B9383B1C}"/>
              </a:ext>
            </a:extLst>
          </p:cNvPr>
          <p:cNvSpPr/>
          <p:nvPr/>
        </p:nvSpPr>
        <p:spPr>
          <a:xfrm>
            <a:off x="0" y="0"/>
            <a:ext cx="12365255" cy="6858000"/>
          </a:xfrm>
          <a:prstGeom prst="rect">
            <a:avLst/>
          </a:prstGeom>
          <a:solidFill>
            <a:schemeClr val="accent1"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13641C-798C-495E-B103-AE71119901ED}"/>
              </a:ext>
            </a:extLst>
          </p:cNvPr>
          <p:cNvSpPr/>
          <p:nvPr/>
        </p:nvSpPr>
        <p:spPr>
          <a:xfrm>
            <a:off x="2565483" y="531629"/>
            <a:ext cx="7124006" cy="2188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985050-0547-4512-B9E2-FAFB0B538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677" y="1073124"/>
            <a:ext cx="6797760" cy="137885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228D0F1-DAC4-40B5-A412-2164BDF04D39}"/>
              </a:ext>
            </a:extLst>
          </p:cNvPr>
          <p:cNvSpPr/>
          <p:nvPr/>
        </p:nvSpPr>
        <p:spPr>
          <a:xfrm>
            <a:off x="2592878" y="3662093"/>
            <a:ext cx="7124006" cy="2109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653360-9A6E-4E5A-88E4-213D6F5B4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637" y="4074604"/>
            <a:ext cx="6690441" cy="1497450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D08DE343-AF9B-4858-AEEE-FC08DC905642}"/>
              </a:ext>
            </a:extLst>
          </p:cNvPr>
          <p:cNvSpPr/>
          <p:nvPr/>
        </p:nvSpPr>
        <p:spPr>
          <a:xfrm>
            <a:off x="5399632" y="2891557"/>
            <a:ext cx="1329070" cy="599377"/>
          </a:xfrm>
          <a:prstGeom prst="down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43E4A4-2CA0-4DA4-833C-06DD801C7FA1}"/>
              </a:ext>
            </a:extLst>
          </p:cNvPr>
          <p:cNvSpPr txBox="1"/>
          <p:nvPr/>
        </p:nvSpPr>
        <p:spPr>
          <a:xfrm>
            <a:off x="2786959" y="556841"/>
            <a:ext cx="6554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Rule Based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DFC1C0-38D1-4DB5-9F8E-744F9C404875}"/>
              </a:ext>
            </a:extLst>
          </p:cNvPr>
          <p:cNvSpPr txBox="1"/>
          <p:nvPr/>
        </p:nvSpPr>
        <p:spPr>
          <a:xfrm>
            <a:off x="2728072" y="3662092"/>
            <a:ext cx="6554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Deep Learning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6858825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DCE932-ED1C-47D7-BBD7-14FB8B0DA607}"/>
              </a:ext>
            </a:extLst>
          </p:cNvPr>
          <p:cNvSpPr/>
          <p:nvPr/>
        </p:nvSpPr>
        <p:spPr>
          <a:xfrm>
            <a:off x="6096000" y="142240"/>
            <a:ext cx="5953760" cy="6583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7" name="グループ化 3">
            <a:extLst>
              <a:ext uri="{FF2B5EF4-FFF2-40B4-BE49-F238E27FC236}">
                <a16:creationId xmlns:a16="http://schemas.microsoft.com/office/drawing/2014/main" id="{3A64E083-E9CD-49F4-AE0A-6B6CDE91D617}"/>
              </a:ext>
            </a:extLst>
          </p:cNvPr>
          <p:cNvGrpSpPr/>
          <p:nvPr/>
        </p:nvGrpSpPr>
        <p:grpSpPr>
          <a:xfrm>
            <a:off x="304800" y="292100"/>
            <a:ext cx="5791200" cy="967740"/>
            <a:chOff x="254000" y="292100"/>
            <a:chExt cx="4025900" cy="609600"/>
          </a:xfrm>
        </p:grpSpPr>
        <p:sp>
          <p:nvSpPr>
            <p:cNvPr id="48" name="正方形/長方形 1">
              <a:extLst>
                <a:ext uri="{FF2B5EF4-FFF2-40B4-BE49-F238E27FC236}">
                  <a16:creationId xmlns:a16="http://schemas.microsoft.com/office/drawing/2014/main" id="{0CC28B8E-C616-41A8-B7E6-C44D71277DCE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正方形/長方形 2">
              <a:extLst>
                <a:ext uri="{FF2B5EF4-FFF2-40B4-BE49-F238E27FC236}">
                  <a16:creationId xmlns:a16="http://schemas.microsoft.com/office/drawing/2014/main" id="{849CBD6B-FEB7-4025-BFC4-49B128A23E59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0" name="テキスト ボックス 2">
            <a:extLst>
              <a:ext uri="{FF2B5EF4-FFF2-40B4-BE49-F238E27FC236}">
                <a16:creationId xmlns:a16="http://schemas.microsoft.com/office/drawing/2014/main" id="{B5A191F2-76CA-4162-906D-02519A2B17F4}"/>
              </a:ext>
            </a:extLst>
          </p:cNvPr>
          <p:cNvSpPr txBox="1"/>
          <p:nvPr/>
        </p:nvSpPr>
        <p:spPr>
          <a:xfrm>
            <a:off x="852864" y="360471"/>
            <a:ext cx="13035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</a:t>
            </a:r>
            <a:endParaRPr kumimoji="1" lang="ja-JP" altLang="en-US" sz="48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FB464F0-CC0A-4F22-B293-53A8092AB77F}"/>
              </a:ext>
            </a:extLst>
          </p:cNvPr>
          <p:cNvSpPr txBox="1">
            <a:spLocks/>
          </p:cNvSpPr>
          <p:nvPr/>
        </p:nvSpPr>
        <p:spPr>
          <a:xfrm>
            <a:off x="1126241" y="1853892"/>
            <a:ext cx="4857056" cy="393112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1)</a:t>
            </a:r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답변 길이가 긴 경우 </a:t>
            </a:r>
            <a:r>
              <a: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-&gt; Similarity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Case 1 :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존재하는 키워드 내에서 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test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Case 2 :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존재하는 키워드 내에서 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test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But,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유사도가 낮은 경우</a:t>
            </a:r>
            <a:b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</a:b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-&gt;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관련 기관의 링크를 제공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Case 3 :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존재하지 않는 키워드 내에서 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test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-&gt;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답변 불가</a:t>
            </a: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ko-KR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 답변 길이가 짧은 경우 </a:t>
            </a:r>
            <a:r>
              <a:rPr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-&gt; </a:t>
            </a:r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딥러닝</a:t>
            </a:r>
            <a:endParaRPr lang="en-US" altLang="ko-KR" sz="18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AE5A071-3AFE-4E7C-879D-5F650A5B9026}"/>
              </a:ext>
            </a:extLst>
          </p:cNvPr>
          <p:cNvGrpSpPr/>
          <p:nvPr/>
        </p:nvGrpSpPr>
        <p:grpSpPr>
          <a:xfrm>
            <a:off x="6482080" y="625105"/>
            <a:ext cx="4677837" cy="6102230"/>
            <a:chOff x="5285163" y="810994"/>
            <a:chExt cx="3766517" cy="491341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79143B4-2EE3-453F-BFF2-50A7FD7E8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52454" y="1258418"/>
              <a:ext cx="1744803" cy="3035790"/>
            </a:xfrm>
            <a:prstGeom prst="rect">
              <a:avLst/>
            </a:prstGeom>
          </p:spPr>
        </p:pic>
        <p:pic>
          <p:nvPicPr>
            <p:cNvPr id="7" name="그림 6" descr="사람, 쥐고있는, 손, 전자기기이(가) 표시된 사진&#10;&#10;자동 생성된 설명">
              <a:extLst>
                <a:ext uri="{FF2B5EF4-FFF2-40B4-BE49-F238E27FC236}">
                  <a16:creationId xmlns:a16="http://schemas.microsoft.com/office/drawing/2014/main" id="{54D80D70-7ED0-40D9-9186-354BD7107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5163" y="810994"/>
              <a:ext cx="3766517" cy="49134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527935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DCE932-ED1C-47D7-BBD7-14FB8B0DA607}"/>
              </a:ext>
            </a:extLst>
          </p:cNvPr>
          <p:cNvSpPr/>
          <p:nvPr/>
        </p:nvSpPr>
        <p:spPr>
          <a:xfrm>
            <a:off x="6096000" y="142240"/>
            <a:ext cx="5953760" cy="6583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長方形 11">
            <a:extLst>
              <a:ext uri="{FF2B5EF4-FFF2-40B4-BE49-F238E27FC236}">
                <a16:creationId xmlns:a16="http://schemas.microsoft.com/office/drawing/2014/main" id="{E9A6741D-3434-4C6B-AA94-A9031BF9E7C3}"/>
              </a:ext>
            </a:extLst>
          </p:cNvPr>
          <p:cNvSpPr/>
          <p:nvPr/>
        </p:nvSpPr>
        <p:spPr>
          <a:xfrm>
            <a:off x="-3" y="2245491"/>
            <a:ext cx="6096003" cy="2199191"/>
          </a:xfrm>
          <a:prstGeom prst="rect">
            <a:avLst/>
          </a:prstGeom>
          <a:solidFill>
            <a:schemeClr val="tx1">
              <a:lumMod val="20000"/>
              <a:lumOff val="80000"/>
              <a:alpha val="58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ja-JP" altLang="ru-RU" noProof="0" dirty="0">
              <a:latin typeface="Meiryo UI" panose="020B0604030504040204" pitchFamily="50" charset="-128"/>
            </a:endParaRPr>
          </a:p>
        </p:txBody>
      </p:sp>
      <p:sp>
        <p:nvSpPr>
          <p:cNvPr id="50" name="テキスト ボックス 2">
            <a:extLst>
              <a:ext uri="{FF2B5EF4-FFF2-40B4-BE49-F238E27FC236}">
                <a16:creationId xmlns:a16="http://schemas.microsoft.com/office/drawing/2014/main" id="{B5A191F2-76CA-4162-906D-02519A2B17F4}"/>
              </a:ext>
            </a:extLst>
          </p:cNvPr>
          <p:cNvSpPr txBox="1"/>
          <p:nvPr/>
        </p:nvSpPr>
        <p:spPr>
          <a:xfrm>
            <a:off x="718639" y="2576818"/>
            <a:ext cx="49680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Part5.</a:t>
            </a:r>
          </a:p>
          <a:p>
            <a:r>
              <a:rPr lang="ko-KR" altLang="en-US" sz="4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기대효과 및 한계점</a:t>
            </a:r>
            <a:endParaRPr lang="en-US" altLang="ko-KR" sz="4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074" name="Picture 2" descr="관련 이미지">
            <a:extLst>
              <a:ext uri="{FF2B5EF4-FFF2-40B4-BE49-F238E27FC236}">
                <a16:creationId xmlns:a16="http://schemas.microsoft.com/office/drawing/2014/main" id="{F1F7FD38-6378-4A8E-B5DC-A2E9B55C48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7167" l="10000" r="92625">
                        <a14:foregroundMark x1="45625" y1="18333" x2="53625" y2="17667"/>
                        <a14:foregroundMark x1="53625" y1="17667" x2="58375" y2="17667"/>
                        <a14:foregroundMark x1="58375" y1="16500" x2="61250" y2="18500"/>
                        <a14:foregroundMark x1="52000" y1="94500" x2="68375" y2="97333"/>
                        <a14:foregroundMark x1="92875" y1="49000" x2="91884" y2="41555"/>
                        <a14:foregroundMark x1="91791" y1="41729" x2="92625" y2="50500"/>
                        <a14:backgroundMark x1="92000" y1="37333" x2="91625" y2="39500"/>
                        <a14:backgroundMark x1="91375" y1="39500" x2="92125" y2="39833"/>
                        <a14:backgroundMark x1="91125" y1="39167" x2="91875" y2="40000"/>
                        <a14:backgroundMark x1="91125" y1="39833" x2="92625" y2="40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576"/>
          <a:stretch/>
        </p:blipFill>
        <p:spPr bwMode="auto">
          <a:xfrm>
            <a:off x="5509550" y="1210569"/>
            <a:ext cx="6763473" cy="473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D4E21FE2-47C1-4792-8FA3-74B9D1AC22D0}"/>
              </a:ext>
            </a:extLst>
          </p:cNvPr>
          <p:cNvGrpSpPr/>
          <p:nvPr/>
        </p:nvGrpSpPr>
        <p:grpSpPr>
          <a:xfrm>
            <a:off x="6531893" y="2803322"/>
            <a:ext cx="1927785" cy="831209"/>
            <a:chOff x="2935952" y="2016880"/>
            <a:chExt cx="2698827" cy="1126995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F5DCD4D9-4FE7-40AA-8305-F73012AB4844}"/>
                </a:ext>
              </a:extLst>
            </p:cNvPr>
            <p:cNvSpPr/>
            <p:nvPr/>
          </p:nvSpPr>
          <p:spPr>
            <a:xfrm>
              <a:off x="2935952" y="2016880"/>
              <a:ext cx="2504150" cy="1126995"/>
            </a:xfrm>
            <a:prstGeom prst="roundRect">
              <a:avLst>
                <a:gd name="adj" fmla="val 2385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608C8643-109F-48D7-A8B9-5B8B3AE4D3D6}"/>
                </a:ext>
              </a:extLst>
            </p:cNvPr>
            <p:cNvSpPr/>
            <p:nvPr/>
          </p:nvSpPr>
          <p:spPr>
            <a:xfrm rot="1093431">
              <a:off x="4750500" y="2751428"/>
              <a:ext cx="884279" cy="346563"/>
            </a:xfrm>
            <a:prstGeom prst="triangle">
              <a:avLst>
                <a:gd name="adj" fmla="val 5169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A9A246B-8710-4710-A87F-BC8FDF3C0235}"/>
              </a:ext>
            </a:extLst>
          </p:cNvPr>
          <p:cNvGrpSpPr/>
          <p:nvPr/>
        </p:nvGrpSpPr>
        <p:grpSpPr>
          <a:xfrm>
            <a:off x="6972959" y="1810919"/>
            <a:ext cx="1492962" cy="832006"/>
            <a:chOff x="6972959" y="1810919"/>
            <a:chExt cx="1492962" cy="83200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AE4D539-9D78-4E0B-B039-F20C8A172015}"/>
                </a:ext>
              </a:extLst>
            </p:cNvPr>
            <p:cNvGrpSpPr/>
            <p:nvPr/>
          </p:nvGrpSpPr>
          <p:grpSpPr>
            <a:xfrm>
              <a:off x="6972959" y="1810919"/>
              <a:ext cx="1492962" cy="832006"/>
              <a:chOff x="3553427" y="671331"/>
              <a:chExt cx="2090090" cy="1128075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81DE0B24-9AE1-4269-B498-8845BC57A8B6}"/>
                  </a:ext>
                </a:extLst>
              </p:cNvPr>
              <p:cNvSpPr/>
              <p:nvPr/>
            </p:nvSpPr>
            <p:spPr>
              <a:xfrm>
                <a:off x="3553427" y="671331"/>
                <a:ext cx="1886673" cy="1126995"/>
              </a:xfrm>
              <a:prstGeom prst="roundRect">
                <a:avLst>
                  <a:gd name="adj" fmla="val 23856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" name="이등변 삼각형 4">
                <a:extLst>
                  <a:ext uri="{FF2B5EF4-FFF2-40B4-BE49-F238E27FC236}">
                    <a16:creationId xmlns:a16="http://schemas.microsoft.com/office/drawing/2014/main" id="{0F669DB0-96A6-4400-BF61-2A0DBD80B6B7}"/>
                  </a:ext>
                </a:extLst>
              </p:cNvPr>
              <p:cNvSpPr/>
              <p:nvPr/>
            </p:nvSpPr>
            <p:spPr>
              <a:xfrm rot="755191">
                <a:off x="4995334" y="1452843"/>
                <a:ext cx="648183" cy="346563"/>
              </a:xfrm>
              <a:prstGeom prst="triangle">
                <a:avLst>
                  <a:gd name="adj" fmla="val 48224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5141EFAA-1A66-40B0-A0D7-BFC696F95519}"/>
                </a:ext>
              </a:extLst>
            </p:cNvPr>
            <p:cNvSpPr/>
            <p:nvPr/>
          </p:nvSpPr>
          <p:spPr>
            <a:xfrm flipV="1">
              <a:off x="7085828" y="1930722"/>
              <a:ext cx="614702" cy="5842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682FBD74-9A58-4BE6-B17C-3C2D2BE8DE9A}"/>
                </a:ext>
              </a:extLst>
            </p:cNvPr>
            <p:cNvSpPr/>
            <p:nvPr/>
          </p:nvSpPr>
          <p:spPr>
            <a:xfrm flipV="1">
              <a:off x="7766205" y="1930722"/>
              <a:ext cx="402838" cy="5842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1756FAB3-17F2-47E2-80CB-99178BED6B39}"/>
                </a:ext>
              </a:extLst>
            </p:cNvPr>
            <p:cNvSpPr/>
            <p:nvPr/>
          </p:nvSpPr>
          <p:spPr>
            <a:xfrm flipV="1">
              <a:off x="7085828" y="2074258"/>
              <a:ext cx="934394" cy="6389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B520140-7022-4ED9-94E7-EBBE698C4CFA}"/>
              </a:ext>
            </a:extLst>
          </p:cNvPr>
          <p:cNvSpPr/>
          <p:nvPr/>
        </p:nvSpPr>
        <p:spPr>
          <a:xfrm flipV="1">
            <a:off x="6655494" y="2922117"/>
            <a:ext cx="522597" cy="4981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A7D2511-9A75-4AD2-8323-CE6B76E8F3E6}"/>
              </a:ext>
            </a:extLst>
          </p:cNvPr>
          <p:cNvSpPr/>
          <p:nvPr/>
        </p:nvSpPr>
        <p:spPr>
          <a:xfrm flipV="1">
            <a:off x="6655494" y="3099475"/>
            <a:ext cx="934394" cy="506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BE5BF2A-2A81-4591-9D56-68F8FDC87361}"/>
              </a:ext>
            </a:extLst>
          </p:cNvPr>
          <p:cNvSpPr/>
          <p:nvPr/>
        </p:nvSpPr>
        <p:spPr>
          <a:xfrm flipV="1">
            <a:off x="7255256" y="2924198"/>
            <a:ext cx="839377" cy="506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4201D88-7A93-4C42-A1F8-CDA9A6FBDA2E}"/>
              </a:ext>
            </a:extLst>
          </p:cNvPr>
          <p:cNvSpPr/>
          <p:nvPr/>
        </p:nvSpPr>
        <p:spPr>
          <a:xfrm>
            <a:off x="8444220" y="2515122"/>
            <a:ext cx="718026" cy="913878"/>
          </a:xfrm>
          <a:prstGeom prst="rect">
            <a:avLst/>
          </a:prstGeom>
          <a:solidFill>
            <a:srgbClr val="F3F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0E854DC-FBBD-4522-86ED-876DACFF22D3}"/>
              </a:ext>
            </a:extLst>
          </p:cNvPr>
          <p:cNvSpPr/>
          <p:nvPr/>
        </p:nvSpPr>
        <p:spPr>
          <a:xfrm>
            <a:off x="8349763" y="2715487"/>
            <a:ext cx="331320" cy="537240"/>
          </a:xfrm>
          <a:prstGeom prst="rect">
            <a:avLst/>
          </a:prstGeom>
          <a:solidFill>
            <a:srgbClr val="F3F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D967EE7-030D-4C46-80C8-7411B17752E5}"/>
              </a:ext>
            </a:extLst>
          </p:cNvPr>
          <p:cNvSpPr/>
          <p:nvPr/>
        </p:nvSpPr>
        <p:spPr>
          <a:xfrm>
            <a:off x="8387262" y="2436957"/>
            <a:ext cx="699200" cy="857046"/>
          </a:xfrm>
          <a:prstGeom prst="ellipse">
            <a:avLst/>
          </a:prstGeom>
          <a:solidFill>
            <a:srgbClr val="CCD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 descr="개, 앉아있는, 착용, 작은이(가) 표시된 사진&#10;&#10;자동 생성된 설명">
            <a:extLst>
              <a:ext uri="{FF2B5EF4-FFF2-40B4-BE49-F238E27FC236}">
                <a16:creationId xmlns:a16="http://schemas.microsoft.com/office/drawing/2014/main" id="{A5BD176F-B34D-4330-82E7-2AC6FB24F2D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220" y="2446429"/>
            <a:ext cx="572746" cy="76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194965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04800" y="292100"/>
            <a:ext cx="5791200" cy="967740"/>
            <a:chOff x="254000" y="292100"/>
            <a:chExt cx="4025900" cy="609600"/>
          </a:xfrm>
        </p:grpSpPr>
        <p:sp>
          <p:nvSpPr>
            <p:cNvPr id="2" name="正方形/長方形 1"/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rgbClr val="00B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" name="正方形/長方形 2"/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id="{6C1B9AC2-2F8C-4FD2-9D89-85BC84120D29}"/>
              </a:ext>
            </a:extLst>
          </p:cNvPr>
          <p:cNvSpPr txBox="1"/>
          <p:nvPr/>
        </p:nvSpPr>
        <p:spPr>
          <a:xfrm>
            <a:off x="852864" y="360471"/>
            <a:ext cx="24224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기대효과</a:t>
            </a:r>
            <a:endParaRPr kumimoji="1" lang="ja-JP" altLang="en-US" sz="48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テキスト ボックス 2">
            <a:extLst>
              <a:ext uri="{FF2B5EF4-FFF2-40B4-BE49-F238E27FC236}">
                <a16:creationId xmlns:a16="http://schemas.microsoft.com/office/drawing/2014/main" id="{E1DDE09D-63DF-4A33-843E-2210292ACB65}"/>
              </a:ext>
            </a:extLst>
          </p:cNvPr>
          <p:cNvSpPr txBox="1"/>
          <p:nvPr/>
        </p:nvSpPr>
        <p:spPr>
          <a:xfrm>
            <a:off x="790111" y="1259839"/>
            <a:ext cx="8257389" cy="2171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보다 쉽고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빠른 정보 접근</a:t>
            </a: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포털 사이트 검색 혹은 관련 기관 문의에 소요되는 불필요한 대기 시간 단축</a:t>
            </a:r>
            <a:endParaRPr kumimoji="1"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별도의 절차 없이 메신저 채팅만으로 손쉽게 정보를 얻을 수 있음</a:t>
            </a:r>
            <a:endParaRPr lang="ja-JP" altLang="en-US" sz="20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kumimoji="1" lang="ja-JP" altLang="en-US" sz="20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D4526FE-86FA-4265-8173-78944DAA29B2}"/>
              </a:ext>
            </a:extLst>
          </p:cNvPr>
          <p:cNvGrpSpPr/>
          <p:nvPr/>
        </p:nvGrpSpPr>
        <p:grpSpPr>
          <a:xfrm>
            <a:off x="852864" y="3617866"/>
            <a:ext cx="6032840" cy="1516096"/>
            <a:chOff x="1579554" y="3578458"/>
            <a:chExt cx="9032893" cy="227003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59BB7B2-C8B5-4968-B985-471A08072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9554" y="3707466"/>
              <a:ext cx="9032893" cy="2012016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46AC9DF-5BAB-451F-9125-5EF12EFB5F65}"/>
                </a:ext>
              </a:extLst>
            </p:cNvPr>
            <p:cNvSpPr/>
            <p:nvPr/>
          </p:nvSpPr>
          <p:spPr>
            <a:xfrm>
              <a:off x="9280487" y="3578458"/>
              <a:ext cx="1145467" cy="2270031"/>
            </a:xfrm>
            <a:prstGeom prst="rect">
              <a:avLst/>
            </a:prstGeom>
            <a:noFill/>
            <a:ln w="57150">
              <a:solidFill>
                <a:srgbClr val="00B9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05037AA0-9B0A-4682-8F8D-B57D5F4F7A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582" b="34117"/>
          <a:stretch/>
        </p:blipFill>
        <p:spPr>
          <a:xfrm>
            <a:off x="7481153" y="3635936"/>
            <a:ext cx="3734715" cy="147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759291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04800" y="292100"/>
            <a:ext cx="5791200" cy="967740"/>
            <a:chOff x="254000" y="292100"/>
            <a:chExt cx="4025900" cy="609600"/>
          </a:xfrm>
        </p:grpSpPr>
        <p:sp>
          <p:nvSpPr>
            <p:cNvPr id="2" name="正方形/長方形 1"/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rgbClr val="00B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" name="正方形/長方形 2"/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id="{6C1B9AC2-2F8C-4FD2-9D89-85BC84120D29}"/>
              </a:ext>
            </a:extLst>
          </p:cNvPr>
          <p:cNvSpPr txBox="1"/>
          <p:nvPr/>
        </p:nvSpPr>
        <p:spPr>
          <a:xfrm>
            <a:off x="852864" y="360471"/>
            <a:ext cx="24224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기대효과</a:t>
            </a:r>
            <a:endParaRPr kumimoji="1" lang="ja-JP" altLang="en-US" sz="48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テキスト ボックス 2">
            <a:extLst>
              <a:ext uri="{FF2B5EF4-FFF2-40B4-BE49-F238E27FC236}">
                <a16:creationId xmlns:a16="http://schemas.microsoft.com/office/drawing/2014/main" id="{E1DDE09D-63DF-4A33-843E-2210292ACB65}"/>
              </a:ext>
            </a:extLst>
          </p:cNvPr>
          <p:cNvSpPr txBox="1"/>
          <p:nvPr/>
        </p:nvSpPr>
        <p:spPr>
          <a:xfrm>
            <a:off x="790111" y="1259839"/>
            <a:ext cx="7841249" cy="1248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kumimoji="1"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kumimoji="1"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다양한 </a:t>
            </a:r>
            <a:r>
              <a:rPr kumimoji="1"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platform</a:t>
            </a:r>
            <a:r>
              <a:rPr kumimoji="1"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과의 연동</a:t>
            </a:r>
            <a:endParaRPr kumimoji="1"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kumimoji="1"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현재는 </a:t>
            </a:r>
            <a:r>
              <a:rPr kumimoji="1"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text</a:t>
            </a:r>
            <a:r>
              <a:rPr kumimoji="1"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이지만 이를 엔진으로 활용하여 음성</a:t>
            </a:r>
            <a:r>
              <a:rPr kumimoji="1"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kumimoji="1"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점자 등으로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확장 가능</a:t>
            </a:r>
            <a:r>
              <a:rPr kumimoji="1"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kumimoji="1" lang="en-US" altLang="ja-JP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575493-531D-405D-B043-350490B94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814" y="3101229"/>
            <a:ext cx="4939104" cy="27782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1DDB5E4-457D-44C4-9730-003078902D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5" t="12501" r="15202" b="14516"/>
          <a:stretch/>
        </p:blipFill>
        <p:spPr>
          <a:xfrm>
            <a:off x="1084977" y="2697535"/>
            <a:ext cx="4939104" cy="330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00688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04800" y="292100"/>
            <a:ext cx="5791200" cy="967740"/>
            <a:chOff x="254000" y="292100"/>
            <a:chExt cx="4025900" cy="609600"/>
          </a:xfrm>
        </p:grpSpPr>
        <p:sp>
          <p:nvSpPr>
            <p:cNvPr id="2" name="正方形/長方形 1"/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rgbClr val="00B9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" name="正方形/長方形 2"/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id="{6C1B9AC2-2F8C-4FD2-9D89-85BC84120D29}"/>
              </a:ext>
            </a:extLst>
          </p:cNvPr>
          <p:cNvSpPr txBox="1"/>
          <p:nvPr/>
        </p:nvSpPr>
        <p:spPr>
          <a:xfrm>
            <a:off x="852864" y="360471"/>
            <a:ext cx="24224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기대효과</a:t>
            </a:r>
            <a:endParaRPr kumimoji="1" lang="ja-JP" altLang="en-US" sz="48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テキスト ボックス 2">
            <a:extLst>
              <a:ext uri="{FF2B5EF4-FFF2-40B4-BE49-F238E27FC236}">
                <a16:creationId xmlns:a16="http://schemas.microsoft.com/office/drawing/2014/main" id="{E1DDE09D-63DF-4A33-843E-2210292ACB65}"/>
              </a:ext>
            </a:extLst>
          </p:cNvPr>
          <p:cNvSpPr txBox="1"/>
          <p:nvPr/>
        </p:nvSpPr>
        <p:spPr>
          <a:xfrm>
            <a:off x="790111" y="1259839"/>
            <a:ext cx="7616188" cy="1248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kumimoji="1"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관련 기관과의 연계</a:t>
            </a:r>
            <a:endParaRPr kumimoji="1"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kumimoji="1"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장애인 복지 관련 기관과의 연계를 통해 보다 더 신뢰성 있는 정보 제공</a:t>
            </a:r>
            <a:endParaRPr kumimoji="1" lang="en-US" altLang="ja-JP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6" name="Picture 2" descr="한국장애인고용공단에 대한 이미지 검색결과">
            <a:extLst>
              <a:ext uri="{FF2B5EF4-FFF2-40B4-BE49-F238E27FC236}">
                <a16:creationId xmlns:a16="http://schemas.microsoft.com/office/drawing/2014/main" id="{395BBA7F-9C59-4CD8-BFE8-9C32887141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73" b="16732"/>
          <a:stretch/>
        </p:blipFill>
        <p:spPr bwMode="auto">
          <a:xfrm>
            <a:off x="790111" y="3239995"/>
            <a:ext cx="4531658" cy="298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D64E647-23EF-466C-8D34-9C8F7F6F2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144" y="4916469"/>
            <a:ext cx="4093541" cy="9880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124999A-CED3-4CB8-84FD-5A8D932C4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490" y="3239995"/>
            <a:ext cx="4748826" cy="124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140864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4B58D08D-CEF5-4877-90FF-475994BFFD48}"/>
              </a:ext>
            </a:extLst>
          </p:cNvPr>
          <p:cNvSpPr/>
          <p:nvPr/>
        </p:nvSpPr>
        <p:spPr>
          <a:xfrm>
            <a:off x="1818640" y="2032000"/>
            <a:ext cx="2326640" cy="23266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D555F27-66D4-4836-8EB4-019EC12E12C9}"/>
              </a:ext>
            </a:extLst>
          </p:cNvPr>
          <p:cNvSpPr/>
          <p:nvPr/>
        </p:nvSpPr>
        <p:spPr>
          <a:xfrm>
            <a:off x="4932680" y="2032000"/>
            <a:ext cx="2326640" cy="23266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55A46DE-5B32-480A-8BA4-8BA3E234156C}"/>
              </a:ext>
            </a:extLst>
          </p:cNvPr>
          <p:cNvSpPr/>
          <p:nvPr/>
        </p:nvSpPr>
        <p:spPr>
          <a:xfrm>
            <a:off x="8046720" y="2032000"/>
            <a:ext cx="2326640" cy="23266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7" name="グループ化 3">
            <a:extLst>
              <a:ext uri="{FF2B5EF4-FFF2-40B4-BE49-F238E27FC236}">
                <a16:creationId xmlns:a16="http://schemas.microsoft.com/office/drawing/2014/main" id="{3A64E083-E9CD-49F4-AE0A-6B6CDE91D617}"/>
              </a:ext>
            </a:extLst>
          </p:cNvPr>
          <p:cNvGrpSpPr/>
          <p:nvPr/>
        </p:nvGrpSpPr>
        <p:grpSpPr>
          <a:xfrm>
            <a:off x="304800" y="292100"/>
            <a:ext cx="5791200" cy="967740"/>
            <a:chOff x="254000" y="292100"/>
            <a:chExt cx="4025900" cy="609600"/>
          </a:xfrm>
        </p:grpSpPr>
        <p:sp>
          <p:nvSpPr>
            <p:cNvPr id="48" name="正方形/長方形 1">
              <a:extLst>
                <a:ext uri="{FF2B5EF4-FFF2-40B4-BE49-F238E27FC236}">
                  <a16:creationId xmlns:a16="http://schemas.microsoft.com/office/drawing/2014/main" id="{0CC28B8E-C616-41A8-B7E6-C44D71277DCE}"/>
                </a:ext>
              </a:extLst>
            </p:cNvPr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正方形/長方形 2">
              <a:extLst>
                <a:ext uri="{FF2B5EF4-FFF2-40B4-BE49-F238E27FC236}">
                  <a16:creationId xmlns:a16="http://schemas.microsoft.com/office/drawing/2014/main" id="{849CBD6B-FEB7-4025-BFC4-49B128A23E59}"/>
                </a:ext>
              </a:extLst>
            </p:cNvPr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0" name="テキスト ボックス 2">
            <a:extLst>
              <a:ext uri="{FF2B5EF4-FFF2-40B4-BE49-F238E27FC236}">
                <a16:creationId xmlns:a16="http://schemas.microsoft.com/office/drawing/2014/main" id="{B5A191F2-76CA-4162-906D-02519A2B17F4}"/>
              </a:ext>
            </a:extLst>
          </p:cNvPr>
          <p:cNvSpPr txBox="1"/>
          <p:nvPr/>
        </p:nvSpPr>
        <p:spPr>
          <a:xfrm>
            <a:off x="852864" y="360471"/>
            <a:ext cx="18630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한계점</a:t>
            </a:r>
            <a:endParaRPr kumimoji="1" lang="ja-JP" altLang="en-US" sz="48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1A6F40-0C4D-41A4-AEF3-140FFDB8FEF3}"/>
              </a:ext>
            </a:extLst>
          </p:cNvPr>
          <p:cNvSpPr txBox="1"/>
          <p:nvPr/>
        </p:nvSpPr>
        <p:spPr>
          <a:xfrm>
            <a:off x="5167801" y="5130800"/>
            <a:ext cx="2204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질문이 매우 지엽적일 경우 미흡한 답변 발생 가능</a:t>
            </a:r>
            <a:endParaRPr lang="ko-KR" altLang="en-US" sz="1200" dirty="0">
              <a:solidFill>
                <a:schemeClr val="tx1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D32B31-2EFE-4749-AE59-C6B7C208C693}"/>
              </a:ext>
            </a:extLst>
          </p:cNvPr>
          <p:cNvSpPr txBox="1"/>
          <p:nvPr/>
        </p:nvSpPr>
        <p:spPr>
          <a:xfrm>
            <a:off x="8223163" y="5093024"/>
            <a:ext cx="2204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유사도 기반의 답변의 경우 질문자의 어투에 따라 답변이 민감하게 변화</a:t>
            </a:r>
            <a:endParaRPr lang="ko-KR" altLang="en-US" sz="1200" dirty="0">
              <a:solidFill>
                <a:schemeClr val="tx1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래픽 5" descr="고객 리뷰">
            <a:extLst>
              <a:ext uri="{FF2B5EF4-FFF2-40B4-BE49-F238E27FC236}">
                <a16:creationId xmlns:a16="http://schemas.microsoft.com/office/drawing/2014/main" id="{9344ED76-163E-4503-9218-C21547121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09876" y="2657385"/>
            <a:ext cx="1200328" cy="1200328"/>
          </a:xfrm>
          <a:prstGeom prst="rect">
            <a:avLst/>
          </a:prstGeom>
        </p:spPr>
      </p:pic>
      <p:sp>
        <p:nvSpPr>
          <p:cNvPr id="22" name="テキスト ボックス 2">
            <a:extLst>
              <a:ext uri="{FF2B5EF4-FFF2-40B4-BE49-F238E27FC236}">
                <a16:creationId xmlns:a16="http://schemas.microsoft.com/office/drawing/2014/main" id="{A519ED32-6557-4F97-8022-AFFFD755AEBA}"/>
              </a:ext>
            </a:extLst>
          </p:cNvPr>
          <p:cNvSpPr txBox="1"/>
          <p:nvPr/>
        </p:nvSpPr>
        <p:spPr>
          <a:xfrm>
            <a:off x="1772337" y="4404807"/>
            <a:ext cx="2419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셋에 존재하는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kumimoji="1"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질문만 답변 가능</a:t>
            </a:r>
            <a:endParaRPr kumimoji="1" lang="ja-JP" altLang="en-US" sz="2000" dirty="0">
              <a:latin typeface="나눔스퀘어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6" name="テキスト ボックス 2">
            <a:extLst>
              <a:ext uri="{FF2B5EF4-FFF2-40B4-BE49-F238E27FC236}">
                <a16:creationId xmlns:a16="http://schemas.microsoft.com/office/drawing/2014/main" id="{F99B7785-31E8-406D-9481-3F8080BB98FB}"/>
              </a:ext>
            </a:extLst>
          </p:cNvPr>
          <p:cNvSpPr txBox="1"/>
          <p:nvPr/>
        </p:nvSpPr>
        <p:spPr>
          <a:xfrm>
            <a:off x="5028575" y="4404807"/>
            <a:ext cx="24833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지엽적인 사연에 대한 </a:t>
            </a:r>
            <a:endParaRPr kumimoji="1"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kumimoji="1"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답변의 어려움</a:t>
            </a:r>
            <a:endParaRPr kumimoji="1" lang="ja-JP" altLang="en-US" sz="2000" dirty="0">
              <a:latin typeface="나눔스퀘어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7" name="テキスト ボックス 2">
            <a:extLst>
              <a:ext uri="{FF2B5EF4-FFF2-40B4-BE49-F238E27FC236}">
                <a16:creationId xmlns:a16="http://schemas.microsoft.com/office/drawing/2014/main" id="{B6EA7873-A79B-4D74-BE33-E9C9D1F5D369}"/>
              </a:ext>
            </a:extLst>
          </p:cNvPr>
          <p:cNvSpPr txBox="1"/>
          <p:nvPr/>
        </p:nvSpPr>
        <p:spPr>
          <a:xfrm>
            <a:off x="8083937" y="4404807"/>
            <a:ext cx="24833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질문자의 어투에 민감 </a:t>
            </a:r>
            <a:endParaRPr kumimoji="1"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kumimoji="1"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</a:t>
            </a:r>
            <a:r>
              <a:rPr kumimoji="1"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similarity</a:t>
            </a:r>
            <a:endParaRPr kumimoji="1" lang="ja-JP" altLang="en-US" sz="2000" dirty="0">
              <a:latin typeface="나눔스퀘어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55C6B5-990B-4882-930F-9D50E0710E65}"/>
              </a:ext>
            </a:extLst>
          </p:cNvPr>
          <p:cNvSpPr txBox="1"/>
          <p:nvPr/>
        </p:nvSpPr>
        <p:spPr>
          <a:xfrm>
            <a:off x="1910329" y="5112693"/>
            <a:ext cx="2204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지식인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다음 팁 데이터로 답변 데이터 구축</a:t>
            </a:r>
            <a:endParaRPr lang="ko-KR" altLang="en-US" sz="1200" dirty="0">
              <a:solidFill>
                <a:schemeClr val="tx1">
                  <a:lumMod val="60000"/>
                  <a:lumOff val="4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CE95DE5-F27A-40FE-88FF-817F29C1612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836" y="2657385"/>
            <a:ext cx="1200328" cy="12003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A26DEE9-909B-4AEC-AE8A-B654E45FC82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089" y="2773678"/>
            <a:ext cx="967741" cy="96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6145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실외, 비행, 비행기, 평면이(가) 표시된 사진&#10;&#10;자동 생성된 설명">
            <a:extLst>
              <a:ext uri="{FF2B5EF4-FFF2-40B4-BE49-F238E27FC236}">
                <a16:creationId xmlns:a16="http://schemas.microsoft.com/office/drawing/2014/main" id="{F7058DE8-2E6A-4BD5-88BF-B6E1962003A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614" y="-1696692"/>
            <a:ext cx="12237614" cy="815942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965522" y="998563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ja-JP" sz="6000" b="1" kern="1200" spc="3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QnA</a:t>
            </a:r>
            <a:endParaRPr kumimoji="1" lang="en-US" altLang="ja-JP" sz="6000" b="1" kern="1200" spc="3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DC672EF-933D-44D2-ADE9-54A0E2AB87A0}"/>
              </a:ext>
            </a:extLst>
          </p:cNvPr>
          <p:cNvGrpSpPr/>
          <p:nvPr/>
        </p:nvGrpSpPr>
        <p:grpSpPr>
          <a:xfrm>
            <a:off x="-27481" y="1726797"/>
            <a:ext cx="12237615" cy="5121795"/>
            <a:chOff x="-45615" y="1736203"/>
            <a:chExt cx="12237615" cy="5121795"/>
          </a:xfrm>
        </p:grpSpPr>
        <p:pic>
          <p:nvPicPr>
            <p:cNvPr id="8" name="그림 7" descr="실외, 그룹, 사람들, 서있는이(가) 표시된 사진&#10;&#10;자동 생성된 설명">
              <a:extLst>
                <a:ext uri="{FF2B5EF4-FFF2-40B4-BE49-F238E27FC236}">
                  <a16:creationId xmlns:a16="http://schemas.microsoft.com/office/drawing/2014/main" id="{4F4EEA58-1486-438B-B046-A87206E413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9173" b="92293" l="2000" r="97750">
                          <a14:foregroundMark x1="15750" y1="56579" x2="15750" y2="56579"/>
                          <a14:foregroundMark x1="16375" y1="50752" x2="13875" y2="69549"/>
                          <a14:foregroundMark x1="17125" y1="55451" x2="19000" y2="71992"/>
                          <a14:foregroundMark x1="34000" y1="62594" x2="34500" y2="79511"/>
                          <a14:foregroundMark x1="19250" y1="72180" x2="21750" y2="90789"/>
                          <a14:foregroundMark x1="21750" y1="90789" x2="17250" y2="90038"/>
                          <a14:foregroundMark x1="17250" y1="90038" x2="4000" y2="93045"/>
                          <a14:foregroundMark x1="29375" y1="92857" x2="46500" y2="93797"/>
                          <a14:foregroundMark x1="46500" y1="93797" x2="63250" y2="91729"/>
                          <a14:foregroundMark x1="63250" y1="91729" x2="73250" y2="91729"/>
                          <a14:foregroundMark x1="73250" y1="91729" x2="90500" y2="90602"/>
                          <a14:foregroundMark x1="90500" y1="90602" x2="94625" y2="90789"/>
                          <a14:foregroundMark x1="69750" y1="51880" x2="70125" y2="58459"/>
                          <a14:foregroundMark x1="93125" y1="37218" x2="94750" y2="37218"/>
                          <a14:foregroundMark x1="19250" y1="90789" x2="26500" y2="91353"/>
                          <a14:foregroundMark x1="4375" y1="91165" x2="2000" y2="91165"/>
                          <a14:foregroundMark x1="93625" y1="54323" x2="93625" y2="54323"/>
                          <a14:foregroundMark x1="93500" y1="55639" x2="93500" y2="55639"/>
                          <a14:foregroundMark x1="94750" y1="39850" x2="94750" y2="39850"/>
                          <a14:foregroundMark x1="95750" y1="91165" x2="97750" y2="91165"/>
                          <a14:foregroundMark x1="51375" y1="81203" x2="51375" y2="81203"/>
                          <a14:foregroundMark x1="51875" y1="80827" x2="51875" y2="80827"/>
                          <a14:backgroundMark x1="24625" y1="33459" x2="32875" y2="33459"/>
                          <a14:backgroundMark x1="32875" y1="33459" x2="70875" y2="31015"/>
                          <a14:backgroundMark x1="6250" y1="71805" x2="6875" y2="77820"/>
                          <a14:backgroundMark x1="6875" y1="77820" x2="8250" y2="81203"/>
                          <a14:backgroundMark x1="16875" y1="77256" x2="17250" y2="82519"/>
                          <a14:backgroundMark x1="25750" y1="68985" x2="26625" y2="72368"/>
                          <a14:backgroundMark x1="42375" y1="65414" x2="42625" y2="71992"/>
                          <a14:backgroundMark x1="40250" y1="76692" x2="40500" y2="87406"/>
                          <a14:backgroundMark x1="51875" y1="83271" x2="51875" y2="84962"/>
                          <a14:backgroundMark x1="61000" y1="60902" x2="62375" y2="79511"/>
                          <a14:backgroundMark x1="69750" y1="74248" x2="69625" y2="84023"/>
                          <a14:backgroundMark x1="77500" y1="59023" x2="78750" y2="76692"/>
                          <a14:backgroundMark x1="78750" y1="76692" x2="78000" y2="82707"/>
                          <a14:backgroundMark x1="78000" y1="82707" x2="76000" y2="75564"/>
                          <a14:backgroundMark x1="76000" y1="75564" x2="76000" y2="72368"/>
                          <a14:backgroundMark x1="90250" y1="58835" x2="90375" y2="65602"/>
                          <a14:backgroundMark x1="93125" y1="50376" x2="93125" y2="51880"/>
                          <a14:backgroundMark x1="94250" y1="38722" x2="94125" y2="39286"/>
                          <a14:backgroundMark x1="93000" y1="56203" x2="93000" y2="56203"/>
                          <a14:backgroundMark x1="82750" y1="87030" x2="82750" y2="84211"/>
                          <a14:backgroundMark x1="82125" y1="74812" x2="82000" y2="73684"/>
                          <a14:backgroundMark x1="81750" y1="78571" x2="81750" y2="78571"/>
                          <a14:backgroundMark x1="82500" y1="63346" x2="82500" y2="63346"/>
                          <a14:backgroundMark x1="82125" y1="67481" x2="82125" y2="67481"/>
                          <a14:backgroundMark x1="51375" y1="80639" x2="51375" y2="80639"/>
                          <a14:backgroundMark x1="52250" y1="81391" x2="52250" y2="81391"/>
                          <a14:backgroundMark x1="48000" y1="88346" x2="48000" y2="88346"/>
                          <a14:backgroundMark x1="46375" y1="87782" x2="46375" y2="8778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085" b="4979"/>
            <a:stretch/>
          </p:blipFill>
          <p:spPr>
            <a:xfrm>
              <a:off x="-45615" y="1736203"/>
              <a:ext cx="12237615" cy="512179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38CE51C-06CD-4D25-8991-3AF824AC70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563" r="91042">
                          <a14:foregroundMark x1="9375" y1="42639" x2="6667" y2="40556"/>
                          <a14:foregroundMark x1="7813" y1="76250" x2="1563" y2="75000"/>
                          <a14:foregroundMark x1="90000" y1="28472" x2="91042" y2="28889"/>
                          <a14:foregroundMark x1="26979" y1="19722" x2="26979" y2="19722"/>
                        </a14:backgroundRemoval>
                      </a14:imgEffect>
                    </a14:imgLayer>
                  </a14:imgProps>
                </a:ext>
              </a:extLst>
            </a:blip>
            <a:srcRect l="24834" t="30407" r="33140" b="41826"/>
            <a:stretch/>
          </p:blipFill>
          <p:spPr>
            <a:xfrm>
              <a:off x="3264061" y="2326512"/>
              <a:ext cx="5185458" cy="2569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9244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04800" y="292100"/>
            <a:ext cx="5791200" cy="967740"/>
            <a:chOff x="254000" y="292100"/>
            <a:chExt cx="4025900" cy="609600"/>
          </a:xfrm>
        </p:grpSpPr>
        <p:sp>
          <p:nvSpPr>
            <p:cNvPr id="2" name="正方形/長方形 1"/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/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id="{6C1B9AC2-2F8C-4FD2-9D89-85BC84120D29}"/>
              </a:ext>
            </a:extLst>
          </p:cNvPr>
          <p:cNvSpPr txBox="1"/>
          <p:nvPr/>
        </p:nvSpPr>
        <p:spPr>
          <a:xfrm>
            <a:off x="852864" y="360471"/>
            <a:ext cx="2576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 정의</a:t>
            </a:r>
            <a:endParaRPr kumimoji="1" lang="ja-JP" altLang="en-US" sz="48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テキスト ボックス 2">
            <a:extLst>
              <a:ext uri="{FF2B5EF4-FFF2-40B4-BE49-F238E27FC236}">
                <a16:creationId xmlns:a16="http://schemas.microsoft.com/office/drawing/2014/main" id="{E1DDE09D-63DF-4A33-843E-2210292ACB65}"/>
              </a:ext>
            </a:extLst>
          </p:cNvPr>
          <p:cNvSpPr txBox="1"/>
          <p:nvPr/>
        </p:nvSpPr>
        <p:spPr>
          <a:xfrm>
            <a:off x="852864" y="1486008"/>
            <a:ext cx="68900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</a:t>
            </a:r>
            <a:r>
              <a:rPr kumimoji="1"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 </a:t>
            </a:r>
            <a:r>
              <a:rPr kumimoji="1"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플랫폼의 느린 답변 대기 시간</a:t>
            </a:r>
            <a:endParaRPr kumimoji="1" lang="ja-JP" altLang="en-US" sz="32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テキスト ボックス 2">
            <a:extLst>
              <a:ext uri="{FF2B5EF4-FFF2-40B4-BE49-F238E27FC236}">
                <a16:creationId xmlns:a16="http://schemas.microsoft.com/office/drawing/2014/main" id="{2FEEA589-7F1C-4A3A-A10C-95FB59B7B4AF}"/>
              </a:ext>
            </a:extLst>
          </p:cNvPr>
          <p:cNvSpPr txBox="1"/>
          <p:nvPr/>
        </p:nvSpPr>
        <p:spPr>
          <a:xfrm>
            <a:off x="852864" y="2198671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네이버</a:t>
            </a:r>
            <a:r>
              <a:rPr kumimoji="1"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1"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지식인</a:t>
            </a:r>
            <a:endParaRPr kumimoji="1" lang="ja-JP" altLang="en-US" dirty="0">
              <a:latin typeface="나눔스퀘어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9" name="テキスト ボックス 2">
            <a:extLst>
              <a:ext uri="{FF2B5EF4-FFF2-40B4-BE49-F238E27FC236}">
                <a16:creationId xmlns:a16="http://schemas.microsoft.com/office/drawing/2014/main" id="{40C60AFC-658C-4FAB-B19E-A4ABCAB290FD}"/>
              </a:ext>
            </a:extLst>
          </p:cNvPr>
          <p:cNvSpPr txBox="1"/>
          <p:nvPr/>
        </p:nvSpPr>
        <p:spPr>
          <a:xfrm>
            <a:off x="6598668" y="2198671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국민 신문고</a:t>
            </a:r>
            <a:endParaRPr kumimoji="1" lang="ja-JP" altLang="en-US" dirty="0">
              <a:latin typeface="나눔스퀘어 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4C785C8-4189-4A59-9049-D6EED4962E27}"/>
              </a:ext>
            </a:extLst>
          </p:cNvPr>
          <p:cNvGrpSpPr/>
          <p:nvPr/>
        </p:nvGrpSpPr>
        <p:grpSpPr>
          <a:xfrm>
            <a:off x="6270653" y="2695891"/>
            <a:ext cx="5494914" cy="3636840"/>
            <a:chOff x="6270653" y="2575627"/>
            <a:chExt cx="5494914" cy="363684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BABD7CA-EA6C-4635-A372-9F26232AC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70653" y="2575627"/>
              <a:ext cx="5494914" cy="363684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3C0C8314-97F4-41C9-AD0C-88E088AE53F8}"/>
                </a:ext>
              </a:extLst>
            </p:cNvPr>
            <p:cNvCxnSpPr/>
            <p:nvPr/>
          </p:nvCxnSpPr>
          <p:spPr>
            <a:xfrm flipV="1">
              <a:off x="7431931" y="3182278"/>
              <a:ext cx="817123" cy="76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9379EAC1-015A-401D-AD54-5BBB7E804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83" y="2710878"/>
            <a:ext cx="5457825" cy="36385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FA5E1E1-68FC-4B2C-8D38-6EE20B05FD4E}"/>
              </a:ext>
            </a:extLst>
          </p:cNvPr>
          <p:cNvSpPr/>
          <p:nvPr/>
        </p:nvSpPr>
        <p:spPr>
          <a:xfrm>
            <a:off x="4552880" y="2965941"/>
            <a:ext cx="1343104" cy="3426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178205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04800" y="292100"/>
            <a:ext cx="5791200" cy="967740"/>
            <a:chOff x="254000" y="292100"/>
            <a:chExt cx="4025900" cy="609600"/>
          </a:xfrm>
        </p:grpSpPr>
        <p:sp>
          <p:nvSpPr>
            <p:cNvPr id="2" name="正方形/長方形 1"/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lt1">
                    <a:alpha val="84000"/>
                  </a:schemeClr>
                </a:solidFill>
              </a:endParaRPr>
            </a:p>
          </p:txBody>
        </p:sp>
        <p:sp>
          <p:nvSpPr>
            <p:cNvPr id="3" name="正方形/長方形 2"/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lt1">
                    <a:alpha val="84000"/>
                  </a:schemeClr>
                </a:solidFill>
              </a:endParaRPr>
            </a:p>
          </p:txBody>
        </p:sp>
      </p:grp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id="{6C1B9AC2-2F8C-4FD2-9D89-85BC84120D29}"/>
              </a:ext>
            </a:extLst>
          </p:cNvPr>
          <p:cNvSpPr txBox="1"/>
          <p:nvPr/>
        </p:nvSpPr>
        <p:spPr>
          <a:xfrm>
            <a:off x="852864" y="360471"/>
            <a:ext cx="2576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 정의</a:t>
            </a:r>
            <a:endParaRPr kumimoji="1" lang="ja-JP" altLang="en-US" sz="4800" b="1" dirty="0">
              <a:solidFill>
                <a:schemeClr val="tx1">
                  <a:lumMod val="40000"/>
                  <a:lumOff val="60000"/>
                </a:schemeClr>
              </a:solidFill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630BC9-6B96-4731-B014-35D65BD4340A}"/>
              </a:ext>
            </a:extLst>
          </p:cNvPr>
          <p:cNvSpPr/>
          <p:nvPr/>
        </p:nvSpPr>
        <p:spPr>
          <a:xfrm>
            <a:off x="-67377" y="0"/>
            <a:ext cx="12192000" cy="6858000"/>
          </a:xfrm>
          <a:prstGeom prst="rect">
            <a:avLst/>
          </a:prstGeom>
          <a:solidFill>
            <a:schemeClr val="accent5">
              <a:lumMod val="40000"/>
              <a:lumOff val="60000"/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テキスト ボックス 2">
            <a:extLst>
              <a:ext uri="{FF2B5EF4-FFF2-40B4-BE49-F238E27FC236}">
                <a16:creationId xmlns:a16="http://schemas.microsoft.com/office/drawing/2014/main" id="{E1DDE09D-63DF-4A33-843E-2210292ACB65}"/>
              </a:ext>
            </a:extLst>
          </p:cNvPr>
          <p:cNvSpPr txBox="1"/>
          <p:nvPr/>
        </p:nvSpPr>
        <p:spPr>
          <a:xfrm>
            <a:off x="441816" y="1424089"/>
            <a:ext cx="8804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장애인에게 필요한 정보를 제공하는 </a:t>
            </a:r>
            <a:r>
              <a:rPr kumimoji="1" lang="ko-KR" altLang="en-US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챗봇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ja-JP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Tanh-</a:t>
            </a:r>
            <a:r>
              <a:rPr lang="en-US" altLang="ja-JP" sz="3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siri</a:t>
            </a:r>
            <a:endParaRPr kumimoji="1" lang="ja-JP" altLang="en-US" sz="32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1B8D174-0BFA-4DA2-8FF0-A585EA76F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308" y="1999366"/>
            <a:ext cx="3154612" cy="4673500"/>
          </a:xfrm>
          <a:prstGeom prst="rect">
            <a:avLst/>
          </a:prstGeom>
        </p:spPr>
      </p:pic>
      <p:pic>
        <p:nvPicPr>
          <p:cNvPr id="11" name="그림 10" descr="개, 앉아있는, 착용, 작은이(가) 표시된 사진&#10;&#10;자동 생성된 설명">
            <a:extLst>
              <a:ext uri="{FF2B5EF4-FFF2-40B4-BE49-F238E27FC236}">
                <a16:creationId xmlns:a16="http://schemas.microsoft.com/office/drawing/2014/main" id="{7C38ACC1-F5E4-4022-84BF-6AD8609C746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308" y="1916899"/>
            <a:ext cx="3154612" cy="464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2125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4630BC9-6B96-4731-B014-35D65BD4340A}"/>
              </a:ext>
            </a:extLst>
          </p:cNvPr>
          <p:cNvSpPr/>
          <p:nvPr/>
        </p:nvSpPr>
        <p:spPr>
          <a:xfrm>
            <a:off x="-218584" y="-139700"/>
            <a:ext cx="12629168" cy="6997700"/>
          </a:xfrm>
          <a:prstGeom prst="rect">
            <a:avLst/>
          </a:prstGeom>
          <a:solidFill>
            <a:srgbClr val="F5BF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 descr="개, 앉아있는, 착용, 작은이(가) 표시된 사진&#10;&#10;자동 생성된 설명">
            <a:extLst>
              <a:ext uri="{FF2B5EF4-FFF2-40B4-BE49-F238E27FC236}">
                <a16:creationId xmlns:a16="http://schemas.microsoft.com/office/drawing/2014/main" id="{C05DC743-003D-4E76-814B-7CB8016294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012" y="-388353"/>
            <a:ext cx="4917064" cy="7246353"/>
          </a:xfrm>
          <a:prstGeom prst="rect">
            <a:avLst/>
          </a:prstGeom>
        </p:spPr>
      </p:pic>
      <p:sp>
        <p:nvSpPr>
          <p:cNvPr id="10" name="テキスト ボックス 2">
            <a:extLst>
              <a:ext uri="{FF2B5EF4-FFF2-40B4-BE49-F238E27FC236}">
                <a16:creationId xmlns:a16="http://schemas.microsoft.com/office/drawing/2014/main" id="{EE53EE11-3BC2-41BF-92A4-7F5AAAF08C6E}"/>
              </a:ext>
            </a:extLst>
          </p:cNvPr>
          <p:cNvSpPr txBox="1"/>
          <p:nvPr/>
        </p:nvSpPr>
        <p:spPr>
          <a:xfrm>
            <a:off x="1483216" y="80113"/>
            <a:ext cx="1641796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9900" dirty="0">
                <a:latin typeface="나눔스퀘어 ExtraBold" panose="020B0600000101010101" pitchFamily="50" charset="-127"/>
                <a:ea typeface="나눔스퀘어라운드 ExtraBold" panose="020B0600000101010101" pitchFamily="50" charset="-127"/>
              </a:rPr>
              <a:t>T</a:t>
            </a:r>
            <a:endParaRPr kumimoji="1" lang="ja-JP" altLang="en-US" sz="199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テキスト ボックス 2">
            <a:extLst>
              <a:ext uri="{FF2B5EF4-FFF2-40B4-BE49-F238E27FC236}">
                <a16:creationId xmlns:a16="http://schemas.microsoft.com/office/drawing/2014/main" id="{595EBB6E-F1F3-41FC-8ECD-10237743FA5D}"/>
              </a:ext>
            </a:extLst>
          </p:cNvPr>
          <p:cNvSpPr txBox="1"/>
          <p:nvPr/>
        </p:nvSpPr>
        <p:spPr>
          <a:xfrm>
            <a:off x="9235837" y="-228600"/>
            <a:ext cx="1646605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9900" dirty="0">
                <a:latin typeface="나눔스퀘어 ExtraBold" panose="020B0600000101010101" pitchFamily="50" charset="-127"/>
                <a:ea typeface="나눔스퀘어라운드 ExtraBold" panose="020B0600000101010101" pitchFamily="50" charset="-127"/>
              </a:rPr>
              <a:t>a</a:t>
            </a:r>
            <a:endParaRPr kumimoji="1" lang="ja-JP" altLang="en-US" sz="199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テキスト ボックス 2">
            <a:extLst>
              <a:ext uri="{FF2B5EF4-FFF2-40B4-BE49-F238E27FC236}">
                <a16:creationId xmlns:a16="http://schemas.microsoft.com/office/drawing/2014/main" id="{8A930335-A4B0-4942-84C1-75F8B7B3548A}"/>
              </a:ext>
            </a:extLst>
          </p:cNvPr>
          <p:cNvSpPr txBox="1"/>
          <p:nvPr/>
        </p:nvSpPr>
        <p:spPr>
          <a:xfrm>
            <a:off x="1483216" y="3429000"/>
            <a:ext cx="1770036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9900" dirty="0">
                <a:latin typeface="나눔스퀘어 ExtraBold" panose="020B0600000101010101" pitchFamily="50" charset="-127"/>
                <a:ea typeface="나눔스퀘어라운드 ExtraBold" panose="020B0600000101010101" pitchFamily="50" charset="-127"/>
              </a:rPr>
              <a:t>n</a:t>
            </a:r>
            <a:endParaRPr kumimoji="1" lang="ja-JP" altLang="en-US" sz="199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テキスト ボックス 2">
            <a:extLst>
              <a:ext uri="{FF2B5EF4-FFF2-40B4-BE49-F238E27FC236}">
                <a16:creationId xmlns:a16="http://schemas.microsoft.com/office/drawing/2014/main" id="{B86522E1-B554-43A7-8FC9-F68E5B329FCB}"/>
              </a:ext>
            </a:extLst>
          </p:cNvPr>
          <p:cNvSpPr txBox="1"/>
          <p:nvPr/>
        </p:nvSpPr>
        <p:spPr>
          <a:xfrm>
            <a:off x="9235837" y="3543300"/>
            <a:ext cx="1770036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9900" dirty="0">
                <a:latin typeface="나눔스퀘어 ExtraBold" panose="020B0600000101010101" pitchFamily="50" charset="-127"/>
                <a:ea typeface="나눔스퀘어라운드 ExtraBold" panose="020B0600000101010101" pitchFamily="50" charset="-127"/>
              </a:rPr>
              <a:t>h</a:t>
            </a:r>
            <a:endParaRPr kumimoji="1" lang="ja-JP" altLang="en-US" sz="199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78069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3DCE932-ED1C-47D7-BBD7-14FB8B0DA607}"/>
              </a:ext>
            </a:extLst>
          </p:cNvPr>
          <p:cNvSpPr/>
          <p:nvPr/>
        </p:nvSpPr>
        <p:spPr>
          <a:xfrm>
            <a:off x="6096000" y="142240"/>
            <a:ext cx="5953760" cy="6583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長方形 11">
            <a:extLst>
              <a:ext uri="{FF2B5EF4-FFF2-40B4-BE49-F238E27FC236}">
                <a16:creationId xmlns:a16="http://schemas.microsoft.com/office/drawing/2014/main" id="{E9A6741D-3434-4C6B-AA94-A9031BF9E7C3}"/>
              </a:ext>
            </a:extLst>
          </p:cNvPr>
          <p:cNvSpPr/>
          <p:nvPr/>
        </p:nvSpPr>
        <p:spPr>
          <a:xfrm>
            <a:off x="-3" y="2245491"/>
            <a:ext cx="6096003" cy="2199191"/>
          </a:xfrm>
          <a:prstGeom prst="rect">
            <a:avLst/>
          </a:prstGeom>
          <a:solidFill>
            <a:schemeClr val="tx1">
              <a:lumMod val="20000"/>
              <a:lumOff val="80000"/>
              <a:alpha val="58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ja-JP" altLang="ru-RU" noProof="0" dirty="0">
              <a:latin typeface="Meiryo UI" panose="020B0604030504040204" pitchFamily="50" charset="-128"/>
            </a:endParaRPr>
          </a:p>
        </p:txBody>
      </p:sp>
      <p:sp>
        <p:nvSpPr>
          <p:cNvPr id="50" name="テキスト ボックス 2">
            <a:extLst>
              <a:ext uri="{FF2B5EF4-FFF2-40B4-BE49-F238E27FC236}">
                <a16:creationId xmlns:a16="http://schemas.microsoft.com/office/drawing/2014/main" id="{B5A191F2-76CA-4162-906D-02519A2B17F4}"/>
              </a:ext>
            </a:extLst>
          </p:cNvPr>
          <p:cNvSpPr txBox="1"/>
          <p:nvPr/>
        </p:nvSpPr>
        <p:spPr>
          <a:xfrm>
            <a:off x="1840758" y="2538336"/>
            <a:ext cx="20458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Part2.</a:t>
            </a:r>
          </a:p>
          <a:p>
            <a:r>
              <a:rPr lang="ko-KR" altLang="en-US" sz="4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</a:t>
            </a:r>
            <a:endParaRPr lang="en-US" altLang="ko-KR" sz="4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074" name="Picture 2" descr="관련 이미지">
            <a:extLst>
              <a:ext uri="{FF2B5EF4-FFF2-40B4-BE49-F238E27FC236}">
                <a16:creationId xmlns:a16="http://schemas.microsoft.com/office/drawing/2014/main" id="{F1F7FD38-6378-4A8E-B5DC-A2E9B55C48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7167" l="10000" r="92625">
                        <a14:foregroundMark x1="45625" y1="18333" x2="53625" y2="17667"/>
                        <a14:foregroundMark x1="53625" y1="17667" x2="58375" y2="17667"/>
                        <a14:foregroundMark x1="58375" y1="16500" x2="61250" y2="18500"/>
                        <a14:foregroundMark x1="52000" y1="94500" x2="68375" y2="97333"/>
                        <a14:foregroundMark x1="92875" y1="49000" x2="91884" y2="41555"/>
                        <a14:foregroundMark x1="91791" y1="41729" x2="92625" y2="50500"/>
                        <a14:backgroundMark x1="92000" y1="37333" x2="91625" y2="39500"/>
                        <a14:backgroundMark x1="91375" y1="39500" x2="92125" y2="39833"/>
                        <a14:backgroundMark x1="91125" y1="39167" x2="91875" y2="40000"/>
                        <a14:backgroundMark x1="91125" y1="39833" x2="92625" y2="40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576"/>
          <a:stretch/>
        </p:blipFill>
        <p:spPr bwMode="auto">
          <a:xfrm>
            <a:off x="5509550" y="1210569"/>
            <a:ext cx="6763473" cy="473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D4E21FE2-47C1-4792-8FA3-74B9D1AC22D0}"/>
              </a:ext>
            </a:extLst>
          </p:cNvPr>
          <p:cNvGrpSpPr/>
          <p:nvPr/>
        </p:nvGrpSpPr>
        <p:grpSpPr>
          <a:xfrm>
            <a:off x="6531893" y="2803322"/>
            <a:ext cx="1927785" cy="831209"/>
            <a:chOff x="2935952" y="2016880"/>
            <a:chExt cx="2698827" cy="1126995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F5DCD4D9-4FE7-40AA-8305-F73012AB4844}"/>
                </a:ext>
              </a:extLst>
            </p:cNvPr>
            <p:cNvSpPr/>
            <p:nvPr/>
          </p:nvSpPr>
          <p:spPr>
            <a:xfrm>
              <a:off x="2935952" y="2016880"/>
              <a:ext cx="2504150" cy="1126995"/>
            </a:xfrm>
            <a:prstGeom prst="roundRect">
              <a:avLst>
                <a:gd name="adj" fmla="val 2385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608C8643-109F-48D7-A8B9-5B8B3AE4D3D6}"/>
                </a:ext>
              </a:extLst>
            </p:cNvPr>
            <p:cNvSpPr/>
            <p:nvPr/>
          </p:nvSpPr>
          <p:spPr>
            <a:xfrm rot="1093431">
              <a:off x="4750500" y="2751428"/>
              <a:ext cx="884279" cy="346563"/>
            </a:xfrm>
            <a:prstGeom prst="triangle">
              <a:avLst>
                <a:gd name="adj" fmla="val 5169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A9A246B-8710-4710-A87F-BC8FDF3C0235}"/>
              </a:ext>
            </a:extLst>
          </p:cNvPr>
          <p:cNvGrpSpPr/>
          <p:nvPr/>
        </p:nvGrpSpPr>
        <p:grpSpPr>
          <a:xfrm>
            <a:off x="6972959" y="1810919"/>
            <a:ext cx="1492962" cy="832006"/>
            <a:chOff x="6972959" y="1810919"/>
            <a:chExt cx="1492962" cy="83200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AE4D539-9D78-4E0B-B039-F20C8A172015}"/>
                </a:ext>
              </a:extLst>
            </p:cNvPr>
            <p:cNvGrpSpPr/>
            <p:nvPr/>
          </p:nvGrpSpPr>
          <p:grpSpPr>
            <a:xfrm>
              <a:off x="6972959" y="1810919"/>
              <a:ext cx="1492962" cy="832006"/>
              <a:chOff x="3553427" y="671331"/>
              <a:chExt cx="2090090" cy="1128075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81DE0B24-9AE1-4269-B498-8845BC57A8B6}"/>
                  </a:ext>
                </a:extLst>
              </p:cNvPr>
              <p:cNvSpPr/>
              <p:nvPr/>
            </p:nvSpPr>
            <p:spPr>
              <a:xfrm>
                <a:off x="3553427" y="671331"/>
                <a:ext cx="1886673" cy="1126995"/>
              </a:xfrm>
              <a:prstGeom prst="roundRect">
                <a:avLst>
                  <a:gd name="adj" fmla="val 23856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" name="이등변 삼각형 4">
                <a:extLst>
                  <a:ext uri="{FF2B5EF4-FFF2-40B4-BE49-F238E27FC236}">
                    <a16:creationId xmlns:a16="http://schemas.microsoft.com/office/drawing/2014/main" id="{0F669DB0-96A6-4400-BF61-2A0DBD80B6B7}"/>
                  </a:ext>
                </a:extLst>
              </p:cNvPr>
              <p:cNvSpPr/>
              <p:nvPr/>
            </p:nvSpPr>
            <p:spPr>
              <a:xfrm rot="755191">
                <a:off x="4995334" y="1452843"/>
                <a:ext cx="648183" cy="346563"/>
              </a:xfrm>
              <a:prstGeom prst="triangle">
                <a:avLst>
                  <a:gd name="adj" fmla="val 48224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5141EFAA-1A66-40B0-A0D7-BFC696F95519}"/>
                </a:ext>
              </a:extLst>
            </p:cNvPr>
            <p:cNvSpPr/>
            <p:nvPr/>
          </p:nvSpPr>
          <p:spPr>
            <a:xfrm flipV="1">
              <a:off x="7085828" y="1930722"/>
              <a:ext cx="614702" cy="5842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682FBD74-9A58-4BE6-B17C-3C2D2BE8DE9A}"/>
                </a:ext>
              </a:extLst>
            </p:cNvPr>
            <p:cNvSpPr/>
            <p:nvPr/>
          </p:nvSpPr>
          <p:spPr>
            <a:xfrm flipV="1">
              <a:off x="7766205" y="1930722"/>
              <a:ext cx="402838" cy="5842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1756FAB3-17F2-47E2-80CB-99178BED6B39}"/>
                </a:ext>
              </a:extLst>
            </p:cNvPr>
            <p:cNvSpPr/>
            <p:nvPr/>
          </p:nvSpPr>
          <p:spPr>
            <a:xfrm flipV="1">
              <a:off x="7085828" y="2074258"/>
              <a:ext cx="934394" cy="6389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B520140-7022-4ED9-94E7-EBBE698C4CFA}"/>
              </a:ext>
            </a:extLst>
          </p:cNvPr>
          <p:cNvSpPr/>
          <p:nvPr/>
        </p:nvSpPr>
        <p:spPr>
          <a:xfrm flipV="1">
            <a:off x="6655494" y="2922117"/>
            <a:ext cx="522597" cy="4981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A7D2511-9A75-4AD2-8323-CE6B76E8F3E6}"/>
              </a:ext>
            </a:extLst>
          </p:cNvPr>
          <p:cNvSpPr/>
          <p:nvPr/>
        </p:nvSpPr>
        <p:spPr>
          <a:xfrm flipV="1">
            <a:off x="6655494" y="3099475"/>
            <a:ext cx="934394" cy="506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BE5BF2A-2A81-4591-9D56-68F8FDC87361}"/>
              </a:ext>
            </a:extLst>
          </p:cNvPr>
          <p:cNvSpPr/>
          <p:nvPr/>
        </p:nvSpPr>
        <p:spPr>
          <a:xfrm flipV="1">
            <a:off x="7255256" y="2924198"/>
            <a:ext cx="839377" cy="506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4201D88-7A93-4C42-A1F8-CDA9A6FBDA2E}"/>
              </a:ext>
            </a:extLst>
          </p:cNvPr>
          <p:cNvSpPr/>
          <p:nvPr/>
        </p:nvSpPr>
        <p:spPr>
          <a:xfrm>
            <a:off x="8444220" y="2515122"/>
            <a:ext cx="718026" cy="913878"/>
          </a:xfrm>
          <a:prstGeom prst="rect">
            <a:avLst/>
          </a:prstGeom>
          <a:solidFill>
            <a:srgbClr val="F3F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0E854DC-FBBD-4522-86ED-876DACFF22D3}"/>
              </a:ext>
            </a:extLst>
          </p:cNvPr>
          <p:cNvSpPr/>
          <p:nvPr/>
        </p:nvSpPr>
        <p:spPr>
          <a:xfrm>
            <a:off x="8349763" y="2715487"/>
            <a:ext cx="331320" cy="537240"/>
          </a:xfrm>
          <a:prstGeom prst="rect">
            <a:avLst/>
          </a:prstGeom>
          <a:solidFill>
            <a:srgbClr val="F3F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D967EE7-030D-4C46-80C8-7411B17752E5}"/>
              </a:ext>
            </a:extLst>
          </p:cNvPr>
          <p:cNvSpPr/>
          <p:nvPr/>
        </p:nvSpPr>
        <p:spPr>
          <a:xfrm>
            <a:off x="8387262" y="2436957"/>
            <a:ext cx="699200" cy="857046"/>
          </a:xfrm>
          <a:prstGeom prst="ellipse">
            <a:avLst/>
          </a:prstGeom>
          <a:solidFill>
            <a:srgbClr val="CCD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 descr="개, 앉아있는, 착용, 작은이(가) 표시된 사진&#10;&#10;자동 생성된 설명">
            <a:extLst>
              <a:ext uri="{FF2B5EF4-FFF2-40B4-BE49-F238E27FC236}">
                <a16:creationId xmlns:a16="http://schemas.microsoft.com/office/drawing/2014/main" id="{A5BD176F-B34D-4330-82E7-2AC6FB24F2D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220" y="2446429"/>
            <a:ext cx="572746" cy="76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82024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04800" y="292100"/>
            <a:ext cx="5791200" cy="967740"/>
            <a:chOff x="254000" y="292100"/>
            <a:chExt cx="4025900" cy="609600"/>
          </a:xfrm>
        </p:grpSpPr>
        <p:sp>
          <p:nvSpPr>
            <p:cNvPr id="2" name="正方形/長方形 1"/>
            <p:cNvSpPr/>
            <p:nvPr/>
          </p:nvSpPr>
          <p:spPr>
            <a:xfrm>
              <a:off x="254000" y="292100"/>
              <a:ext cx="1905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/>
            <p:cNvSpPr/>
            <p:nvPr/>
          </p:nvSpPr>
          <p:spPr>
            <a:xfrm>
              <a:off x="444500" y="292100"/>
              <a:ext cx="3835400" cy="609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" name="テキスト ボックス 2">
            <a:extLst>
              <a:ext uri="{FF2B5EF4-FFF2-40B4-BE49-F238E27FC236}">
                <a16:creationId xmlns:a16="http://schemas.microsoft.com/office/drawing/2014/main" id="{6C1B9AC2-2F8C-4FD2-9D89-85BC84120D29}"/>
              </a:ext>
            </a:extLst>
          </p:cNvPr>
          <p:cNvSpPr txBox="1"/>
          <p:nvPr/>
        </p:nvSpPr>
        <p:spPr>
          <a:xfrm>
            <a:off x="852864" y="360471"/>
            <a:ext cx="18630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</a:t>
            </a:r>
            <a:endParaRPr kumimoji="1" lang="ja-JP" altLang="en-US" sz="4800" b="1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テキスト ボックス 2">
            <a:extLst>
              <a:ext uri="{FF2B5EF4-FFF2-40B4-BE49-F238E27FC236}">
                <a16:creationId xmlns:a16="http://schemas.microsoft.com/office/drawing/2014/main" id="{E1DDE09D-63DF-4A33-843E-2210292ACB65}"/>
              </a:ext>
            </a:extLst>
          </p:cNvPr>
          <p:cNvSpPr txBox="1"/>
          <p:nvPr/>
        </p:nvSpPr>
        <p:spPr>
          <a:xfrm>
            <a:off x="909263" y="1355530"/>
            <a:ext cx="31550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latin typeface="나눔스퀘어 ExtraBold" panose="020B0600000101010101" pitchFamily="50" charset="-127"/>
                <a:ea typeface="나눔스퀘어라운드 ExtraBold" panose="020B0600000101010101" pitchFamily="50" charset="-127"/>
              </a:rPr>
              <a:t>Data collection</a:t>
            </a:r>
            <a:endParaRPr kumimoji="1" lang="ja-JP" altLang="en-US" sz="3200" dirty="0">
              <a:latin typeface="나눔스퀘어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E67ADCF-1D52-4CF7-B904-6A50D8BECC14}"/>
              </a:ext>
            </a:extLst>
          </p:cNvPr>
          <p:cNvCxnSpPr>
            <a:cxnSpLocks/>
          </p:cNvCxnSpPr>
          <p:nvPr/>
        </p:nvCxnSpPr>
        <p:spPr>
          <a:xfrm rot="16200000" flipH="1">
            <a:off x="4057289" y="3298878"/>
            <a:ext cx="699895" cy="3690408"/>
          </a:xfrm>
          <a:prstGeom prst="bentConnector3">
            <a:avLst>
              <a:gd name="adj1" fmla="val 50000"/>
            </a:avLst>
          </a:prstGeom>
          <a:ln w="50800">
            <a:solidFill>
              <a:srgbClr val="00B9C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BE8BE9C-DEA8-4B53-9111-71184571CF09}"/>
              </a:ext>
            </a:extLst>
          </p:cNvPr>
          <p:cNvCxnSpPr>
            <a:cxnSpLocks/>
          </p:cNvCxnSpPr>
          <p:nvPr/>
        </p:nvCxnSpPr>
        <p:spPr>
          <a:xfrm rot="5400000">
            <a:off x="5878452" y="5120332"/>
            <a:ext cx="746717" cy="1255"/>
          </a:xfrm>
          <a:prstGeom prst="bentConnector3">
            <a:avLst>
              <a:gd name="adj1" fmla="val 50000"/>
            </a:avLst>
          </a:prstGeom>
          <a:ln w="50800">
            <a:solidFill>
              <a:srgbClr val="00B9C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6D2598E-1127-4C21-BFB2-734B62174EAF}"/>
              </a:ext>
            </a:extLst>
          </p:cNvPr>
          <p:cNvSpPr txBox="1"/>
          <p:nvPr/>
        </p:nvSpPr>
        <p:spPr>
          <a:xfrm>
            <a:off x="8710860" y="3729542"/>
            <a:ext cx="2497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(</a:t>
            </a:r>
            <a:r>
              <a:rPr lang="ko-KR" altLang="en-US" sz="2400" dirty="0">
                <a:latin typeface="+mn-ea"/>
              </a:rPr>
              <a:t>데이터 사이즈</a:t>
            </a:r>
            <a:r>
              <a:rPr lang="en-US" altLang="ko-KR" sz="2400" dirty="0">
                <a:latin typeface="+mn-ea"/>
              </a:rPr>
              <a:t>)</a:t>
            </a:r>
            <a:endParaRPr lang="ko-KR" altLang="en-US" sz="2400" dirty="0">
              <a:latin typeface="+mn-ea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D2CCC28C-1CA1-4517-9507-384121007F45}"/>
              </a:ext>
            </a:extLst>
          </p:cNvPr>
          <p:cNvSpPr/>
          <p:nvPr/>
        </p:nvSpPr>
        <p:spPr>
          <a:xfrm>
            <a:off x="925855" y="2070995"/>
            <a:ext cx="2981253" cy="2676606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4C51B4CD-32EC-424D-AF66-E8D7C30E9C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243" b="69082"/>
          <a:stretch/>
        </p:blipFill>
        <p:spPr>
          <a:xfrm>
            <a:off x="615530" y="3498455"/>
            <a:ext cx="3494098" cy="501827"/>
          </a:xfrm>
          <a:prstGeom prst="rect">
            <a:avLst/>
          </a:prstGeom>
        </p:spPr>
      </p:pic>
      <p:pic>
        <p:nvPicPr>
          <p:cNvPr id="40" name="Picture 2" descr="국민신문고에 대한 이미지 검색결과">
            <a:extLst>
              <a:ext uri="{FF2B5EF4-FFF2-40B4-BE49-F238E27FC236}">
                <a16:creationId xmlns:a16="http://schemas.microsoft.com/office/drawing/2014/main" id="{8709DB81-B6B9-480F-992D-2FF05E4EA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46"/>
          <a:stretch/>
        </p:blipFill>
        <p:spPr bwMode="auto">
          <a:xfrm>
            <a:off x="1078497" y="2429819"/>
            <a:ext cx="2638260" cy="781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1DA94FBF-25DF-4FD8-AC57-894B581C87C1}"/>
              </a:ext>
            </a:extLst>
          </p:cNvPr>
          <p:cNvSpPr/>
          <p:nvPr/>
        </p:nvSpPr>
        <p:spPr>
          <a:xfrm>
            <a:off x="4718475" y="2070995"/>
            <a:ext cx="2981253" cy="2676606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1" name="Picture 4" descr="네이버지식인에 대한 이미지 검색결과">
            <a:extLst>
              <a:ext uri="{FF2B5EF4-FFF2-40B4-BE49-F238E27FC236}">
                <a16:creationId xmlns:a16="http://schemas.microsoft.com/office/drawing/2014/main" id="{7E1ED917-52B7-46FF-90A1-34FD75AD0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179" y="2422353"/>
            <a:ext cx="2562381" cy="78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9B63B736-FBC4-410E-8FE4-DC669F4DB5D5}"/>
              </a:ext>
            </a:extLst>
          </p:cNvPr>
          <p:cNvSpPr/>
          <p:nvPr/>
        </p:nvSpPr>
        <p:spPr>
          <a:xfrm>
            <a:off x="8406507" y="2070995"/>
            <a:ext cx="2981253" cy="2676606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72E725A-7155-4E7C-803F-C77E3AAFF4FA}"/>
              </a:ext>
            </a:extLst>
          </p:cNvPr>
          <p:cNvGrpSpPr/>
          <p:nvPr/>
        </p:nvGrpSpPr>
        <p:grpSpPr>
          <a:xfrm>
            <a:off x="8692006" y="2429818"/>
            <a:ext cx="2275063" cy="781778"/>
            <a:chOff x="8612433" y="2169052"/>
            <a:chExt cx="2444505" cy="841651"/>
          </a:xfrm>
        </p:grpSpPr>
        <p:pic>
          <p:nvPicPr>
            <p:cNvPr id="43" name="Picture 6" descr="다음 tip에 대한 이미지 검색결과">
              <a:extLst>
                <a:ext uri="{FF2B5EF4-FFF2-40B4-BE49-F238E27FC236}">
                  <a16:creationId xmlns:a16="http://schemas.microsoft.com/office/drawing/2014/main" id="{23C0FCF7-EC87-42D7-876D-8EF49FB6AC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86" t="38309" r="35846" b="36444"/>
            <a:stretch/>
          </p:blipFill>
          <p:spPr bwMode="auto">
            <a:xfrm>
              <a:off x="10127886" y="2169052"/>
              <a:ext cx="929052" cy="841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8" descr="관련 이미지">
              <a:extLst>
                <a:ext uri="{FF2B5EF4-FFF2-40B4-BE49-F238E27FC236}">
                  <a16:creationId xmlns:a16="http://schemas.microsoft.com/office/drawing/2014/main" id="{6C3E7C7B-CA4B-4C9F-8175-88FCABC6C1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08" t="24567" r="14011" b="24660"/>
            <a:stretch/>
          </p:blipFill>
          <p:spPr bwMode="auto">
            <a:xfrm>
              <a:off x="8612433" y="2184979"/>
              <a:ext cx="1515453" cy="761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42B04792-97A2-4882-A5D6-92B6AF77740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8" t="1202" r="-158" b="51613"/>
          <a:stretch/>
        </p:blipFill>
        <p:spPr>
          <a:xfrm>
            <a:off x="4292068" y="3429743"/>
            <a:ext cx="4001308" cy="70198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AE2AF4D3-B7B4-4073-A05D-38424C3F06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4651" y="3475017"/>
            <a:ext cx="3407895" cy="820619"/>
          </a:xfrm>
          <a:prstGeom prst="rect">
            <a:avLst/>
          </a:prstGeom>
        </p:spPr>
      </p:pic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2F162427-8246-4767-ACEA-09CEA60B2FD4}"/>
              </a:ext>
            </a:extLst>
          </p:cNvPr>
          <p:cNvCxnSpPr>
            <a:cxnSpLocks/>
          </p:cNvCxnSpPr>
          <p:nvPr/>
        </p:nvCxnSpPr>
        <p:spPr>
          <a:xfrm rot="5400000">
            <a:off x="7747695" y="3296021"/>
            <a:ext cx="699895" cy="3690408"/>
          </a:xfrm>
          <a:prstGeom prst="bentConnector3">
            <a:avLst>
              <a:gd name="adj1" fmla="val 50000"/>
            </a:avLst>
          </a:prstGeom>
          <a:ln w="50800">
            <a:solidFill>
              <a:srgbClr val="00B9C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テキスト ボックス 2">
            <a:extLst>
              <a:ext uri="{FF2B5EF4-FFF2-40B4-BE49-F238E27FC236}">
                <a16:creationId xmlns:a16="http://schemas.microsoft.com/office/drawing/2014/main" id="{5DC462C2-65DE-44CF-A3E2-A1C7AD4C161C}"/>
              </a:ext>
            </a:extLst>
          </p:cNvPr>
          <p:cNvSpPr txBox="1"/>
          <p:nvPr/>
        </p:nvSpPr>
        <p:spPr>
          <a:xfrm>
            <a:off x="1864579" y="4223124"/>
            <a:ext cx="1160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>
                <a:latin typeface="+mn-ea"/>
              </a:rPr>
              <a:t>906</a:t>
            </a:r>
            <a:r>
              <a:rPr kumimoji="1" lang="ko-KR" altLang="en-US" sz="2800" b="1" dirty="0">
                <a:latin typeface="+mn-ea"/>
              </a:rPr>
              <a:t>개</a:t>
            </a:r>
            <a:endParaRPr kumimoji="1" lang="ja-JP" altLang="en-US" sz="2800" b="1" dirty="0">
              <a:latin typeface="+mn-ea"/>
            </a:endParaRPr>
          </a:p>
        </p:txBody>
      </p:sp>
      <p:sp>
        <p:nvSpPr>
          <p:cNvPr id="69" name="テキスト ボックス 2">
            <a:extLst>
              <a:ext uri="{FF2B5EF4-FFF2-40B4-BE49-F238E27FC236}">
                <a16:creationId xmlns:a16="http://schemas.microsoft.com/office/drawing/2014/main" id="{3D21412F-3620-4E00-A024-2845A4D07860}"/>
              </a:ext>
            </a:extLst>
          </p:cNvPr>
          <p:cNvSpPr txBox="1"/>
          <p:nvPr/>
        </p:nvSpPr>
        <p:spPr>
          <a:xfrm>
            <a:off x="5355939" y="4174998"/>
            <a:ext cx="15937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>
                <a:latin typeface="+mn-ea"/>
              </a:rPr>
              <a:t>75254</a:t>
            </a:r>
            <a:r>
              <a:rPr kumimoji="1" lang="ko-KR" altLang="en-US" sz="2800" b="1" dirty="0">
                <a:latin typeface="+mn-ea"/>
              </a:rPr>
              <a:t>개</a:t>
            </a:r>
            <a:endParaRPr kumimoji="1" lang="ja-JP" altLang="en-US" sz="2800" b="1" dirty="0">
              <a:latin typeface="+mn-ea"/>
            </a:endParaRPr>
          </a:p>
        </p:txBody>
      </p:sp>
      <p:sp>
        <p:nvSpPr>
          <p:cNvPr id="70" name="テキスト ボックス 2">
            <a:extLst>
              <a:ext uri="{FF2B5EF4-FFF2-40B4-BE49-F238E27FC236}">
                <a16:creationId xmlns:a16="http://schemas.microsoft.com/office/drawing/2014/main" id="{BA6EE95C-EF63-4B0A-8D80-E1D958B06B2B}"/>
              </a:ext>
            </a:extLst>
          </p:cNvPr>
          <p:cNvSpPr txBox="1"/>
          <p:nvPr/>
        </p:nvSpPr>
        <p:spPr>
          <a:xfrm>
            <a:off x="9257754" y="4174998"/>
            <a:ext cx="1377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>
                <a:latin typeface="+mn-ea"/>
              </a:rPr>
              <a:t>8312</a:t>
            </a:r>
            <a:r>
              <a:rPr kumimoji="1" lang="ko-KR" altLang="en-US" sz="2800" b="1" dirty="0">
                <a:latin typeface="+mn-ea"/>
              </a:rPr>
              <a:t>개</a:t>
            </a:r>
            <a:endParaRPr kumimoji="1" lang="ja-JP" altLang="en-US" sz="2800" b="1" dirty="0">
              <a:latin typeface="+mn-ea"/>
            </a:endParaRPr>
          </a:p>
        </p:txBody>
      </p:sp>
      <p:sp>
        <p:nvSpPr>
          <p:cNvPr id="71" name="テキスト ボックス 2">
            <a:extLst>
              <a:ext uri="{FF2B5EF4-FFF2-40B4-BE49-F238E27FC236}">
                <a16:creationId xmlns:a16="http://schemas.microsoft.com/office/drawing/2014/main" id="{F771B19F-B926-4CD7-B27C-0FA7D8345B89}"/>
              </a:ext>
            </a:extLst>
          </p:cNvPr>
          <p:cNvSpPr txBox="1"/>
          <p:nvPr/>
        </p:nvSpPr>
        <p:spPr>
          <a:xfrm>
            <a:off x="4144537" y="5565946"/>
            <a:ext cx="42963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latin typeface="+mn-ea"/>
              </a:rPr>
              <a:t>약 </a:t>
            </a:r>
            <a:r>
              <a:rPr kumimoji="1" lang="en-US" altLang="ko-KR" sz="3200" b="1" dirty="0">
                <a:latin typeface="+mn-ea"/>
              </a:rPr>
              <a:t>90000</a:t>
            </a:r>
            <a:r>
              <a:rPr kumimoji="1" lang="ko-KR" altLang="en-US" sz="3200" b="1" dirty="0">
                <a:latin typeface="+mn-ea"/>
              </a:rPr>
              <a:t>개 </a:t>
            </a:r>
            <a:r>
              <a:rPr kumimoji="1" lang="ko-KR" altLang="en-US" sz="2800" b="1" dirty="0">
                <a:latin typeface="+mn-ea"/>
              </a:rPr>
              <a:t>의 </a:t>
            </a:r>
            <a:r>
              <a:rPr kumimoji="1" lang="en-US" altLang="ko-KR" sz="2800" b="1" dirty="0">
                <a:latin typeface="+mn-ea"/>
              </a:rPr>
              <a:t>Data </a:t>
            </a:r>
            <a:r>
              <a:rPr kumimoji="1" lang="ko-KR" altLang="en-US" sz="2800" b="1" dirty="0">
                <a:latin typeface="+mn-ea"/>
              </a:rPr>
              <a:t>확보</a:t>
            </a:r>
            <a:endParaRPr kumimoji="1" lang="ja-JP" altLang="en-US" sz="2800" b="1" dirty="0">
              <a:latin typeface="+mn-ea"/>
            </a:endParaRPr>
          </a:p>
        </p:txBody>
      </p:sp>
      <p:pic>
        <p:nvPicPr>
          <p:cNvPr id="79" name="그림 78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968B51DF-D524-4FC6-839A-3B6165869C5E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268" y="5089490"/>
            <a:ext cx="1130957" cy="1130957"/>
          </a:xfrm>
          <a:prstGeom prst="rect">
            <a:avLst/>
          </a:prstGeom>
        </p:spPr>
      </p:pic>
      <p:pic>
        <p:nvPicPr>
          <p:cNvPr id="81" name="그림 80" descr="빨간색, 어두운, 검은색, 앉아있는이(가) 표시된 사진&#10;&#10;자동 생성된 설명">
            <a:extLst>
              <a:ext uri="{FF2B5EF4-FFF2-40B4-BE49-F238E27FC236}">
                <a16:creationId xmlns:a16="http://schemas.microsoft.com/office/drawing/2014/main" id="{2C61D5D6-39C2-494A-9279-1AB998724692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965" y="5050000"/>
            <a:ext cx="2001035" cy="1640321"/>
          </a:xfrm>
          <a:prstGeom prst="rect">
            <a:avLst/>
          </a:prstGeom>
        </p:spPr>
      </p:pic>
      <p:pic>
        <p:nvPicPr>
          <p:cNvPr id="82" name="그림 81" descr="빨간색, 어두운, 검은색, 앉아있는이(가) 표시된 사진&#10;&#10;자동 생성된 설명">
            <a:extLst>
              <a:ext uri="{FF2B5EF4-FFF2-40B4-BE49-F238E27FC236}">
                <a16:creationId xmlns:a16="http://schemas.microsoft.com/office/drawing/2014/main" id="{7997D0CE-69FA-4C40-A96C-883CB20D4381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231" y="5112084"/>
            <a:ext cx="2001035" cy="164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3860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テーマ">
  <a:themeElements>
    <a:clrScheme name="2345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A0CEDE"/>
      </a:accent1>
      <a:accent2>
        <a:srgbClr val="00B9CE"/>
      </a:accent2>
      <a:accent3>
        <a:srgbClr val="83CDBE"/>
      </a:accent3>
      <a:accent4>
        <a:srgbClr val="0064A2"/>
      </a:accent4>
      <a:accent5>
        <a:srgbClr val="7BB6D4"/>
      </a:accent5>
      <a:accent6>
        <a:srgbClr val="CAD6D6"/>
      </a:accent6>
      <a:hlink>
        <a:srgbClr val="757070"/>
      </a:hlink>
      <a:folHlink>
        <a:srgbClr val="757070"/>
      </a:folHlink>
    </a:clrScheme>
    <a:fontScheme name="사용자 지정 1">
      <a:majorFont>
        <a:latin typeface="Arial"/>
        <a:ea typeface="나눔스퀘어 Bold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1158</TotalTime>
  <Words>1869</Words>
  <Application>Microsoft Office PowerPoint</Application>
  <PresentationFormat>와이드스크린</PresentationFormat>
  <Paragraphs>495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7" baseType="lpstr">
      <vt:lpstr>12롯데마트드림Bold</vt:lpstr>
      <vt:lpstr>Meiryo UI</vt:lpstr>
      <vt:lpstr>나눔스퀘어</vt:lpstr>
      <vt:lpstr>나눔스퀘어 Bold</vt:lpstr>
      <vt:lpstr>나눔스퀘어 ExtraBold</vt:lpstr>
      <vt:lpstr>Arial</vt:lpstr>
      <vt:lpstr>Cambria Math</vt:lpstr>
      <vt:lpstr>Wingdings</vt:lpstr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권혜민(컴퓨터공학과)</dc:creator>
  <cp:lastModifiedBy>Lee June</cp:lastModifiedBy>
  <cp:revision>69</cp:revision>
  <dcterms:created xsi:type="dcterms:W3CDTF">2020-01-03T14:51:52Z</dcterms:created>
  <dcterms:modified xsi:type="dcterms:W3CDTF">2020-01-10T08:05:07Z</dcterms:modified>
</cp:coreProperties>
</file>